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5"/>
    <p:sldMasterId id="214748367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y="5143500" cx="9144000"/>
  <p:notesSz cx="6858000" cy="9144000"/>
  <p:embeddedFontLst>
    <p:embeddedFont>
      <p:font typeface="Helvetica Neue"/>
      <p:regular r:id="rId61"/>
      <p:bold r:id="rId62"/>
      <p:italic r:id="rId63"/>
      <p:boldItalic r:id="rId64"/>
    </p:embeddedFont>
    <p:embeddedFont>
      <p:font typeface="Helvetica Neue Light"/>
      <p:regular r:id="rId65"/>
      <p:bold r:id="rId66"/>
      <p:italic r:id="rId67"/>
      <p:boldItalic r:id="rId68"/>
    </p:embeddedFont>
    <p:embeddedFont>
      <p:font typeface="DM Sans"/>
      <p:regular r:id="rId69"/>
      <p:bold r:id="rId70"/>
      <p:italic r:id="rId71"/>
      <p:boldItalic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C349AB3-2CF3-43F5-AAD5-4D6C58609957}">
  <a:tblStyle styleId="{9C349AB3-2CF3-43F5-AAD5-4D6C58609957}"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2" Type="http://schemas.openxmlformats.org/officeDocument/2006/relationships/font" Target="fonts/DMSans-bold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DMSans-italic.fntdata"/><Relationship Id="rId70" Type="http://schemas.openxmlformats.org/officeDocument/2006/relationships/font" Target="fonts/DMSans-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HelveticaNeue-bold.fntdata"/><Relationship Id="rId61" Type="http://schemas.openxmlformats.org/officeDocument/2006/relationships/font" Target="fonts/HelveticaNeue-regular.fntdata"/><Relationship Id="rId20" Type="http://schemas.openxmlformats.org/officeDocument/2006/relationships/slide" Target="slides/slide13.xml"/><Relationship Id="rId64" Type="http://schemas.openxmlformats.org/officeDocument/2006/relationships/font" Target="fonts/HelveticaNeue-boldItalic.fntdata"/><Relationship Id="rId63" Type="http://schemas.openxmlformats.org/officeDocument/2006/relationships/font" Target="fonts/HelveticaNeue-italic.fntdata"/><Relationship Id="rId22" Type="http://schemas.openxmlformats.org/officeDocument/2006/relationships/slide" Target="slides/slide15.xml"/><Relationship Id="rId66" Type="http://schemas.openxmlformats.org/officeDocument/2006/relationships/font" Target="fonts/HelveticaNeueLight-bold.fntdata"/><Relationship Id="rId21" Type="http://schemas.openxmlformats.org/officeDocument/2006/relationships/slide" Target="slides/slide14.xml"/><Relationship Id="rId65" Type="http://schemas.openxmlformats.org/officeDocument/2006/relationships/font" Target="fonts/HelveticaNeueLight-regular.fntdata"/><Relationship Id="rId24" Type="http://schemas.openxmlformats.org/officeDocument/2006/relationships/slide" Target="slides/slide17.xml"/><Relationship Id="rId68" Type="http://schemas.openxmlformats.org/officeDocument/2006/relationships/font" Target="fonts/HelveticaNeueLight-boldItalic.fntdata"/><Relationship Id="rId23" Type="http://schemas.openxmlformats.org/officeDocument/2006/relationships/slide" Target="slides/slide16.xml"/><Relationship Id="rId67" Type="http://schemas.openxmlformats.org/officeDocument/2006/relationships/font" Target="fonts/HelveticaNeueLight-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DMSans-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0.png>
</file>

<file path=ppt/media/image11.png>
</file>

<file path=ppt/media/image13.png>
</file>

<file path=ppt/media/image14.png>
</file>

<file path=ppt/media/image16.png>
</file>

<file path=ppt/media/image17.png>
</file>

<file path=ppt/media/image19.png>
</file>

<file path=ppt/media/image2.png>
</file>

<file path=ppt/media/image20.png>
</file>

<file path=ppt/media/image22.png>
</file>

<file path=ppt/media/image24.png>
</file>

<file path=ppt/media/image25.png>
</file>

<file path=ppt/media/image27.png>
</file>

<file path=ppt/media/image28.png>
</file>

<file path=ppt/media/image3.png>
</file>

<file path=ppt/media/image30.png>
</file>

<file path=ppt/media/image31.png>
</file>

<file path=ppt/media/image32.png>
</file>

<file path=ppt/media/image35.png>
</file>

<file path=ppt/media/image36.png>
</file>

<file path=ppt/media/image37.png>
</file>

<file path=ppt/media/image38.png>
</file>

<file path=ppt/media/image39.png>
</file>

<file path=ppt/media/image4.png>
</file>

<file path=ppt/media/image41.png>
</file>

<file path=ppt/media/image43.png>
</file>

<file path=ppt/media/image44.png>
</file>

<file path=ppt/media/image46.png>
</file>

<file path=ppt/media/image47.png>
</file>

<file path=ppt/media/image48.png>
</file>

<file path=ppt/media/image49.png>
</file>

<file path=ppt/media/image50.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xeJ3vjTLUjQJia1NVjWnCfNZZWcnbnS2/view?usp=sharing"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Las consultas SQL nos permiten traer, o todos los campos de una tabla de datos, o determinados campos. Si deseamos traer determinados campos de una tabla, simplemente debemos mencionar los mismos uno al lado del otro, separándolos por una coma. Tal como se muestra en la primera línea de código de este ejemplo.</a:t>
            </a:r>
            <a:endParaRPr sz="1000">
              <a:solidFill>
                <a:schemeClr val="dk1"/>
              </a:solidFill>
            </a:endParaRPr>
          </a:p>
          <a:p>
            <a:pPr indent="0" lvl="0" marL="0" marR="38100" rtl="0" algn="l">
              <a:lnSpc>
                <a:spcPct val="128571"/>
              </a:lnSpc>
              <a:spcBef>
                <a:spcPts val="0"/>
              </a:spcBef>
              <a:spcAft>
                <a:spcPts val="0"/>
              </a:spcAft>
              <a:buClr>
                <a:schemeClr val="dk1"/>
              </a:buClr>
              <a:buSzPts val="1100"/>
              <a:buFont typeface="Arial"/>
              <a:buNone/>
            </a:pPr>
            <a:r>
              <a:t/>
            </a:r>
            <a:endParaRPr sz="1000">
              <a:solidFill>
                <a:srgbClr val="0000FF"/>
              </a:solidFill>
              <a:highlight>
                <a:schemeClr val="lt1"/>
              </a:highlight>
            </a:endParaRPr>
          </a:p>
          <a:p>
            <a:pPr indent="0" lvl="0" marL="0" marR="38100" rtl="0" algn="l">
              <a:lnSpc>
                <a:spcPct val="128571"/>
              </a:lnSpc>
              <a:spcBef>
                <a:spcPts val="0"/>
              </a:spcBef>
              <a:spcAft>
                <a:spcPts val="0"/>
              </a:spcAft>
              <a:buClr>
                <a:schemeClr val="dk1"/>
              </a:buClr>
              <a:buSzPts val="1100"/>
              <a:buFont typeface="Arial"/>
              <a:buNone/>
            </a:pPr>
            <a:r>
              <a:rPr lang="es-AR" sz="1000">
                <a:solidFill>
                  <a:srgbClr val="0000FF"/>
                </a:solidFill>
                <a:highlight>
                  <a:schemeClr val="lt1"/>
                </a:highlight>
              </a:rPr>
              <a:t>SELECT </a:t>
            </a:r>
            <a:r>
              <a:rPr lang="es-AR" sz="1000">
                <a:solidFill>
                  <a:srgbClr val="1E1E1E"/>
                </a:solidFill>
                <a:highlight>
                  <a:schemeClr val="lt1"/>
                </a:highlight>
              </a:rPr>
              <a:t>id_class, description </a:t>
            </a:r>
            <a:r>
              <a:rPr lang="es-AR" sz="1000">
                <a:solidFill>
                  <a:srgbClr val="0000FF"/>
                </a:solidFill>
                <a:highlight>
                  <a:schemeClr val="lt1"/>
                </a:highlight>
              </a:rPr>
              <a:t>FROM </a:t>
            </a:r>
            <a:r>
              <a:rPr lang="es-AR" sz="1000">
                <a:solidFill>
                  <a:srgbClr val="1E1E1E"/>
                </a:solidFill>
                <a:highlight>
                  <a:schemeClr val="lt1"/>
                </a:highlight>
              </a:rPr>
              <a:t>class;</a:t>
            </a:r>
            <a:endParaRPr sz="1000">
              <a:solidFill>
                <a:srgbClr val="1E1E1E"/>
              </a:solidFill>
              <a:highlight>
                <a:schemeClr val="lt1"/>
              </a:highlight>
            </a:endParaRPr>
          </a:p>
          <a:p>
            <a:pPr indent="0" lvl="0" marL="0" marR="38100" rtl="0" algn="l">
              <a:lnSpc>
                <a:spcPct val="128571"/>
              </a:lnSpc>
              <a:spcBef>
                <a:spcPts val="0"/>
              </a:spcBef>
              <a:spcAft>
                <a:spcPts val="0"/>
              </a:spcAft>
              <a:buClr>
                <a:schemeClr val="dk1"/>
              </a:buClr>
              <a:buSzPts val="1100"/>
              <a:buFont typeface="Arial"/>
              <a:buNone/>
            </a:pPr>
            <a:r>
              <a:rPr lang="es-AR" sz="1000">
                <a:solidFill>
                  <a:srgbClr val="1E1E1E"/>
                </a:solidFill>
                <a:highlight>
                  <a:schemeClr val="lt1"/>
                </a:highlight>
              </a:rPr>
              <a:t>donde se seleccionan sólo 2 campos de la tabla de clases de video juegos del esquema que trabajaremos en todo el curso</a:t>
            </a:r>
            <a:endParaRPr sz="1000">
              <a:solidFill>
                <a:srgbClr val="1E1E1E"/>
              </a:solidFill>
              <a:highlight>
                <a:schemeClr val="lt1"/>
              </a:highlight>
            </a:endParaRPr>
          </a:p>
          <a:p>
            <a:pPr indent="0" lvl="0" marL="0" rtl="0" algn="l">
              <a:lnSpc>
                <a:spcPct val="100000"/>
              </a:lnSpc>
              <a:spcBef>
                <a:spcPts val="10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Recordemos que en la clase anterior, mencionamos que, en la década del 90’, se creó la asociación denominada ANSI SQL, la cual se ocupó de regir las bases de este lenguaje de consulta para así evitar que cada empresa desarrolladora de base de datos, utilice el mismo adaptándolo a su parecer.</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Está práctica es muy común con la mayoría de los lenguajes de programación que son incorporados en tecnologías, IDEs o Frameworks de algún tipo, para evitar su desfase del objetivo original y causar complejidad para los desarrolladores en su aprendizaje y comprensión.</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Por ejemplo, para el lenguaje </a:t>
            </a:r>
            <a:r>
              <a:rPr b="1" lang="es-AR" sz="1400">
                <a:solidFill>
                  <a:schemeClr val="dk1"/>
                </a:solidFill>
              </a:rPr>
              <a:t>JavaScript</a:t>
            </a:r>
            <a:r>
              <a:rPr lang="es-AR" sz="1400">
                <a:solidFill>
                  <a:schemeClr val="dk1"/>
                </a:solidFill>
              </a:rPr>
              <a:t>, quien también tuvo una historia similar a SQL, se definieron las bases del mismo creando el estándar </a:t>
            </a:r>
            <a:r>
              <a:rPr b="1" lang="es-AR" sz="1400">
                <a:solidFill>
                  <a:schemeClr val="dk1"/>
                </a:solidFill>
              </a:rPr>
              <a:t>ECMAScript</a:t>
            </a:r>
            <a:r>
              <a:rPr lang="es-AR" sz="1400">
                <a:solidFill>
                  <a:schemeClr val="dk1"/>
                </a:solidFill>
              </a:rPr>
              <a:t>.</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Si desde nuestro rol laboral comenzamos con el tiempo a interactuar con diferentes motores de bases de datos, veremos que existe diferencia en algunas mínimas cosas del lenguaje SQL según su branding comercial.</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AR">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El orden es acorde a la necesidad de cómo deseamos mostrar los mismos, no de cómo hayan sido definidos inicialmente al llenar  la tabla.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Es muy útil en aquellos casos donde se suele incluir un </a:t>
            </a:r>
            <a:r>
              <a:rPr b="1" lang="es-AR" sz="1400">
                <a:solidFill>
                  <a:schemeClr val="dk1"/>
                </a:solidFill>
                <a:latin typeface="Consolas"/>
                <a:ea typeface="Consolas"/>
                <a:cs typeface="Consolas"/>
                <a:sym typeface="Consolas"/>
              </a:rPr>
              <a:t>ID</a:t>
            </a:r>
            <a:r>
              <a:rPr lang="es-AR" sz="1400">
                <a:solidFill>
                  <a:schemeClr val="dk1"/>
                </a:solidFill>
              </a:rPr>
              <a:t> que identifica a cada registro de forma unívoca, pero que tal vez dicho ID no nos es útil para cuando debemos trabajar con dichos datos.</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Si solo debemos mostrar los datos en pantalla, simplemente debemos traer lo necesario, lo indispensable, y no todo el contenido de la tabla.</a:t>
            </a:r>
            <a:endParaRPr sz="1400">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AR" sz="1400">
                <a:solidFill>
                  <a:schemeClr val="dk1"/>
                </a:solidFill>
              </a:rPr>
              <a:t>El orden es acorde a la necesidad de cómo deseamos mostrar los mismos, no de cómo hayan sido definidos inicialmente al llenar  la tabla. </a:t>
            </a:r>
            <a:endParaRPr sz="1400">
              <a:solidFill>
                <a:schemeClr val="dk1"/>
              </a:solidFill>
            </a:endParaRPr>
          </a:p>
          <a:p>
            <a:pPr indent="0" lvl="0" marL="0" rtl="0" algn="l">
              <a:lnSpc>
                <a:spcPct val="100000"/>
              </a:lnSpc>
              <a:spcBef>
                <a:spcPts val="0"/>
              </a:spcBef>
              <a:spcAft>
                <a:spcPts val="0"/>
              </a:spcAft>
              <a:buSzPts val="1100"/>
              <a:buNone/>
            </a:pPr>
            <a:r>
              <a:rPr lang="es-AR" sz="1400">
                <a:solidFill>
                  <a:schemeClr val="dk1"/>
                </a:solidFill>
              </a:rPr>
              <a:t>Es muy útil en aquellos casos donde se suele incluir un </a:t>
            </a:r>
            <a:r>
              <a:rPr b="1" lang="es-AR" sz="1400">
                <a:solidFill>
                  <a:schemeClr val="dk1"/>
                </a:solidFill>
                <a:latin typeface="Consolas"/>
                <a:ea typeface="Consolas"/>
                <a:cs typeface="Consolas"/>
                <a:sym typeface="Consolas"/>
              </a:rPr>
              <a:t>ID</a:t>
            </a:r>
            <a:r>
              <a:rPr lang="es-AR" sz="1400">
                <a:solidFill>
                  <a:schemeClr val="dk1"/>
                </a:solidFill>
              </a:rPr>
              <a:t> que identifica a cada registro de forma unívoca, pero que tal vez dicho ID no nos es útil para cuando debemos trabajar con dichos datos.</a:t>
            </a:r>
            <a:endParaRPr sz="1400">
              <a:solidFill>
                <a:schemeClr val="dk1"/>
              </a:solidFill>
            </a:endParaRPr>
          </a:p>
          <a:p>
            <a:pPr indent="0" lvl="0" marL="0" rtl="0" algn="l">
              <a:lnSpc>
                <a:spcPct val="100000"/>
              </a:lnSpc>
              <a:spcBef>
                <a:spcPts val="0"/>
              </a:spcBef>
              <a:spcAft>
                <a:spcPts val="0"/>
              </a:spcAft>
              <a:buSzPts val="1100"/>
              <a:buNone/>
            </a:pPr>
            <a:r>
              <a:t/>
            </a:r>
            <a:endParaRPr sz="1400">
              <a:solidFill>
                <a:schemeClr val="dk1"/>
              </a:solidFill>
            </a:endParaRPr>
          </a:p>
          <a:p>
            <a:pPr indent="0" lvl="0" marL="0" rtl="0" algn="l">
              <a:lnSpc>
                <a:spcPct val="100000"/>
              </a:lnSpc>
              <a:spcBef>
                <a:spcPts val="0"/>
              </a:spcBef>
              <a:spcAft>
                <a:spcPts val="0"/>
              </a:spcAft>
              <a:buSzPts val="1100"/>
              <a:buNone/>
            </a:pPr>
            <a:r>
              <a:rPr lang="es-AR" sz="1400">
                <a:solidFill>
                  <a:schemeClr val="dk1"/>
                </a:solidFill>
              </a:rPr>
              <a:t>Si solo debemos mostrar los datos en pantalla, simplemente debemos traer lo necesario, lo indispensable, y no todo el contenido de la tabla.</a:t>
            </a:r>
            <a:endParaRPr sz="1400">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Actividades en clase.</a:t>
            </a:r>
            <a:endParaRPr>
              <a:latin typeface="DM Sans"/>
              <a:ea typeface="DM Sans"/>
              <a:cs typeface="DM Sans"/>
              <a:sym typeface="DM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las subsiguientes slides de Actividades en clase.</a:t>
            </a:r>
            <a:endParaRPr>
              <a:latin typeface="DM Sans"/>
              <a:ea typeface="DM Sans"/>
              <a:cs typeface="DM Sans"/>
              <a:sym typeface="DM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Obligatoria siempre. Indican aquello que se pretende que el estudiante logre con la clase. Recuerda que se enuncian en principio con el verbo en infinitivo delante (por ejemplo: “Comprender…”, “Analizar…”, “conocer…”, etc). Se debe destacar en negrita el verbo. </a:t>
            </a:r>
            <a:r>
              <a:rPr b="1" lang="es-AR">
                <a:solidFill>
                  <a:schemeClr val="dk1"/>
                </a:solidFill>
                <a:latin typeface="DM Sans"/>
                <a:ea typeface="DM Sans"/>
                <a:cs typeface="DM Sans"/>
                <a:sym typeface="DM Sans"/>
              </a:rPr>
              <a:t>Los objetivos deben ser concretos, medibles y coherentes con los contenidos.</a:t>
            </a:r>
            <a:endParaRPr b="1">
              <a:solidFill>
                <a:schemeClr val="dk1"/>
              </a:solidFill>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Actividades en clase.</a:t>
            </a:r>
            <a:endParaRPr>
              <a:latin typeface="DM Sans"/>
              <a:ea typeface="DM Sans"/>
              <a:cs typeface="DM Sans"/>
              <a:sym typeface="DM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las subsiguientes slides de Actividades en clase.</a:t>
            </a:r>
            <a:endParaRPr>
              <a:latin typeface="DM Sans"/>
              <a:ea typeface="DM Sans"/>
              <a:cs typeface="DM Sans"/>
              <a:sym typeface="DM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3" name="Google Shape;353;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Vamos a revisar la estructura de las tablas </a:t>
            </a:r>
            <a:r>
              <a:rPr b="1" lang="es-AR" sz="1000">
                <a:solidFill>
                  <a:schemeClr val="dk1"/>
                </a:solidFill>
                <a:highlight>
                  <a:schemeClr val="lt1"/>
                </a:highlight>
              </a:rPr>
              <a:t>COMMENTARY y GAME</a:t>
            </a:r>
            <a:r>
              <a:rPr lang="es-AR" sz="1000">
                <a:solidFill>
                  <a:schemeClr val="dk1"/>
                </a:solidFill>
                <a:highlight>
                  <a:schemeClr val="lt1"/>
                </a:highlight>
              </a:rPr>
              <a:t> para resolver las consultas, sus columnas los tipos de datos</a:t>
            </a:r>
            <a:endParaRPr b="1" sz="1800">
              <a:solidFill>
                <a:schemeClr val="dk1"/>
              </a:solidFill>
              <a:highlight>
                <a:schemeClr val="lt1"/>
              </a:highlight>
              <a:latin typeface="Helvetica Neue"/>
              <a:ea typeface="Helvetica Neue"/>
              <a:cs typeface="Helvetica Neue"/>
              <a:sym typeface="Helvetica Neue"/>
            </a:endParaRPr>
          </a:p>
          <a:p>
            <a:pPr indent="0" lvl="0" marL="0" rtl="0" algn="l">
              <a:lnSpc>
                <a:spcPct val="100000"/>
              </a:lnSpc>
              <a:spcBef>
                <a:spcPts val="0"/>
              </a:spcBef>
              <a:spcAft>
                <a:spcPts val="0"/>
              </a:spcAft>
              <a:buSzPts val="1100"/>
              <a:buNone/>
            </a:pPr>
            <a:r>
              <a:t/>
            </a:r>
            <a:endParaRPr b="1">
              <a:solidFill>
                <a:schemeClr val="dk1"/>
              </a:solidFill>
              <a:latin typeface="DM Sans"/>
              <a:ea typeface="DM Sans"/>
              <a:cs typeface="DM Sans"/>
              <a:sym typeface="DM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1" name="Google Shape;381;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Para poder llevar a cabo una consulta de forma correcta, deberás tener presente el tipo de datos almacenado en la tabla, que utilizaremos como filtro dentro del operador de comparación. ¿Pero qué es esto? Veámoslo a continuación:</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AR" sz="1000">
                <a:solidFill>
                  <a:schemeClr val="dk1"/>
                </a:solidFill>
              </a:rPr>
              <a:t>Tipo de dato String, o Cadena de texto</a:t>
            </a:r>
            <a:endParaRPr b="1"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Los tipos de datos basados en cadenas de texto, o alfanuméricas, deben mencionarse usando comillas simples al momento de hacer la comparación de dicho campo. Mira el siguiente ejemplo:</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SELECT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FROM video_game</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WHERE name = 'Riders Republic' OR</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	name = 'The Dark Pictures: House Of Ashes'</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SELECT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FROM video_game</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WHERE name like 'Gran%';</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SELECT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FROM video_game</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WHERE name like '%field%';</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AR" sz="1000">
                <a:solidFill>
                  <a:schemeClr val="dk1"/>
                </a:solidFill>
              </a:rPr>
              <a:t>Tipo de dato Date o DateTime</a:t>
            </a:r>
            <a:endParaRPr b="1"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SQL obra de igual forma con los datos provenientes de fechas y/u horas. Para mencionar los mismos dentro de un operador de comparación, debemos utilizar las mismas comillas simples que para los datos del tipo String.</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SELECT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FROM commentary</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WHERE comment_date &gt;= '01/01/2019';</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SELECT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FROM commentary</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WHERE comment_date &lt; '01/01/2011';</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AR" sz="1000">
                <a:solidFill>
                  <a:schemeClr val="dk1"/>
                </a:solidFill>
              </a:rPr>
              <a:t>Tipo de dato numérico</a:t>
            </a:r>
            <a:endParaRPr b="1"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Los tipos de datos numéricos, se utilizan directamente sin comillas.</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SELECT id_user, commentary</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FROM commentary</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WHERE id_game = 73;</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SELECT id_user, commentary</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FROM commentary</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WHERE id_game != 73;</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s-AR" sz="1000">
                <a:solidFill>
                  <a:schemeClr val="dk1"/>
                </a:solidFill>
              </a:rPr>
              <a:t>Tipo de datos Nulos </a:t>
            </a:r>
            <a:endParaRPr b="1"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Los tipos de datos nulos no los podemos comparar con igual(=) o distinto (!=) debemos utilizar IS NULL o IS NOT NULL</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SELECT *</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FROM comment</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WHERE last_date IS NULL;</a:t>
            </a:r>
            <a:endParaRPr sz="1000">
              <a:solidFill>
                <a:schemeClr val="dk1"/>
              </a:solidFill>
            </a:endParaRPr>
          </a:p>
          <a:p>
            <a:pPr indent="0" lvl="0" marL="0" rtl="0" algn="l">
              <a:lnSpc>
                <a:spcPct val="100000"/>
              </a:lnSpc>
              <a:spcBef>
                <a:spcPts val="100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AR">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¿Cómo crear encuestas de zoom? Disponible en </a:t>
            </a:r>
            <a:r>
              <a:rPr lang="es-AR"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El docente generará </a:t>
            </a:r>
            <a:r>
              <a:rPr lang="es-AR" u="sng">
                <a:solidFill>
                  <a:schemeClr val="dk1"/>
                </a:solidFill>
                <a:latin typeface="DM Sans"/>
                <a:ea typeface="DM Sans"/>
                <a:cs typeface="DM Sans"/>
                <a:sym typeface="DM Sans"/>
              </a:rPr>
              <a:t>una encuesta de zoom</a:t>
            </a:r>
            <a:r>
              <a:rPr lang="es-AR">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AR">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AR">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AR">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b="1">
              <a:solidFill>
                <a:schemeClr val="dk1"/>
              </a:solidFill>
              <a:latin typeface="DM Sans"/>
              <a:ea typeface="DM Sans"/>
              <a:cs typeface="DM Sans"/>
              <a:sym typeface="DM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AR">
                <a:solidFill>
                  <a:schemeClr val="dk1"/>
                </a:solidFill>
                <a:latin typeface="DM Sans"/>
                <a:ea typeface="DM Sans"/>
                <a:cs typeface="DM Sans"/>
                <a:sym typeface="DM Sans"/>
              </a:rPr>
              <a:t>“Para pensar”</a:t>
            </a:r>
            <a:endParaRPr b="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¿Cómo crear encuestas de zoom? Disponible en </a:t>
            </a:r>
            <a:r>
              <a:rPr lang="es-AR" u="sng">
                <a:solidFill>
                  <a:schemeClr val="accent5"/>
                </a:solidFill>
                <a:latin typeface="DM Sans"/>
                <a:ea typeface="DM Sans"/>
                <a:cs typeface="DM Sans"/>
                <a:sym typeface="DM Sans"/>
                <a:hlinkClick r:id="rId2">
                  <a:extLst>
                    <a:ext uri="{A12FA001-AC4F-418D-AE19-62706E023703}">
                      <ahyp:hlinkClr val="tx"/>
                    </a:ext>
                  </a:extLst>
                </a:hlinkClick>
              </a:rPr>
              <a:t>este video.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El docente generará </a:t>
            </a:r>
            <a:r>
              <a:rPr lang="es-AR" u="sng">
                <a:solidFill>
                  <a:schemeClr val="dk1"/>
                </a:solidFill>
                <a:latin typeface="DM Sans"/>
                <a:ea typeface="DM Sans"/>
                <a:cs typeface="DM Sans"/>
                <a:sym typeface="DM Sans"/>
              </a:rPr>
              <a:t>una encuesta de zoom</a:t>
            </a:r>
            <a:r>
              <a:rPr lang="es-AR">
                <a:solidFill>
                  <a:schemeClr val="dk1"/>
                </a:solidFill>
                <a:latin typeface="DM Sans"/>
                <a:ea typeface="DM Sans"/>
                <a:cs typeface="DM Sans"/>
                <a:sym typeface="DM Sans"/>
              </a:rPr>
              <a:t> para que los estudiantes respondan. Esto es una actividad de comprobación.</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Sugerimos: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AR">
                <a:solidFill>
                  <a:schemeClr val="dk1"/>
                </a:solidFill>
                <a:latin typeface="DM Sans"/>
                <a:ea typeface="DM Sans"/>
                <a:cs typeface="DM Sans"/>
                <a:sym typeface="DM Sans"/>
              </a:rPr>
              <a:t>Utilizarlo antes del break para que los estudiantes puedan votar en la encuesta antes de ir al mismo.</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AR">
                <a:solidFill>
                  <a:schemeClr val="dk1"/>
                </a:solidFill>
                <a:latin typeface="DM Sans"/>
                <a:ea typeface="DM Sans"/>
                <a:cs typeface="DM Sans"/>
                <a:sym typeface="DM Sans"/>
              </a:rPr>
              <a:t>Al regresar, mostrar los resultados a los estudiantes.</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Char char="-"/>
            </a:pPr>
            <a:r>
              <a:rPr lang="es-AR">
                <a:solidFill>
                  <a:schemeClr val="dk1"/>
                </a:solidFill>
                <a:latin typeface="DM Sans"/>
                <a:ea typeface="DM Sans"/>
                <a:cs typeface="DM Sans"/>
                <a:sym typeface="DM Sans"/>
              </a:rPr>
              <a:t>Si hay buena respuesta de este recurso, se recomienda utilizarlo de forma orgánica en más instancias de la clase.</a:t>
            </a:r>
            <a:endParaRPr>
              <a:latin typeface="DM Sans"/>
              <a:ea typeface="DM Sans"/>
              <a:cs typeface="DM Sans"/>
              <a:sym typeface="DM Sa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p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AR">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p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slides de video. Usar videos en buena calidad, con audio en español (deseable) o subtítulos (mínimo requerido). Haciendo click derecho, Opciones de video… puede configurarse el momento del video que se reproduce (por ejemplo, para elegir fragmentos de charlas largas).</a:t>
            </a:r>
            <a:endParaRPr>
              <a:latin typeface="DM Sans"/>
              <a:ea typeface="DM Sans"/>
              <a:cs typeface="DM Sans"/>
              <a:sym typeface="DM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7" name="Google Shape;447;p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AR">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6" name="Google Shape;456;p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slides de video. Usar videos en buena calidad, con audio en español (deseable) o subtítulos (mínimo requerido). Haciendo click derecho, Opciones de video… puede configurarse el momento del video que se reproduce (por ejemplo, para elegir fragmentos de charlas largas).</a:t>
            </a:r>
            <a:endParaRPr>
              <a:latin typeface="DM Sans"/>
              <a:ea typeface="DM Sans"/>
              <a:cs typeface="DM Sans"/>
              <a:sym typeface="DM San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p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5" name="Google Shape;465;p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0" name="Google Shape;470;p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slides de sólo texto.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7" name="Google Shape;477;p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 name="Google Shape;482;p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En éste ejemplo nos devolverá la cantidad de registros que contiene la tabla de niveles de juegos (level_game)</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9" name="Google Shape;489;p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El uso de Aliases es la forma más fácil de simplificar el nombre de cada campo y/o tabla cuando debemos trabajar con éstos.</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En este simple ejemplo no se aprecia o no aporta mucho la simplificación de estos datos, pero cuando comencemos a ver ejemplos más elaborados, donde combinamos dos, tres y hasta cuatro tablas diferentes, con nombres de campos similares, y debamos elaborar agrupaciones, ordenamientos y funciones sobre determinados campos, veremos que utilizar ALIAS será una opción útil, tanto sobre el nombre de un campo como también del nombre de las tablas.</a:t>
            </a:r>
            <a:endParaRPr>
              <a:latin typeface="DM Sans"/>
              <a:ea typeface="DM Sans"/>
              <a:cs typeface="DM Sans"/>
              <a:sym typeface="DM San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p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0" name="Google Shape;500;p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El uso de Aliases es la forma más fácil de simplificar el nombre de cada campo y/o tabla cuando debemos trabajar con éstos.</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En este simple ejemplo no se aprecia o no aporta mucho la simplificación de estos datos, pero cuando comencemos a ver ejemplos más elaborados, donde combinamos dos, tres y hasta cuatro tablas diferentes, con nombres de campos similares, y debamos elaborar agrupaciones, ordenamientos y funciones sobre determinados campos, veremos que utilizar ALIAS será una opción útil, tanto sobre el nombre de un campo como también del nombre de las tablas.</a:t>
            </a:r>
            <a:endParaRPr>
              <a:latin typeface="DM Sans"/>
              <a:ea typeface="DM Sans"/>
              <a:cs typeface="DM Sans"/>
              <a:sym typeface="DM San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1" name="Google Shape;511;p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La función SUM y AVG, a diferencia de MIN y MAX sólo se utiliza en columnas numéricas.</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En el ejemplo nos devuelve el puntaje total que ha recibido por los votos el juego cuyo id es 1.</a:t>
            </a:r>
            <a:endParaRPr sz="1000">
              <a:solidFill>
                <a:schemeClr val="dk1"/>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2" name="Google Shape;522;p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highlight>
                  <a:schemeClr val="lt1"/>
                </a:highlight>
                <a:latin typeface="Courier New"/>
                <a:ea typeface="Courier New"/>
                <a:cs typeface="Courier New"/>
                <a:sym typeface="Courier New"/>
              </a:rPr>
              <a:t>La sentencia</a:t>
            </a:r>
            <a:r>
              <a:rPr lang="es-AR">
                <a:solidFill>
                  <a:srgbClr val="0033B3"/>
                </a:solidFill>
                <a:highlight>
                  <a:schemeClr val="lt1"/>
                </a:highlight>
                <a:latin typeface="Courier New"/>
                <a:ea typeface="Courier New"/>
                <a:cs typeface="Courier New"/>
                <a:sym typeface="Courier New"/>
              </a:rPr>
              <a:t> </a:t>
            </a:r>
            <a:endParaRPr>
              <a:solidFill>
                <a:srgbClr val="0033B3"/>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a:solidFill>
                <a:srgbClr val="0033B3"/>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AR">
                <a:solidFill>
                  <a:srgbClr val="0033B3"/>
                </a:solidFill>
                <a:highlight>
                  <a:schemeClr val="lt1"/>
                </a:highlight>
                <a:latin typeface="Courier New"/>
                <a:ea typeface="Courier New"/>
                <a:cs typeface="Courier New"/>
                <a:sym typeface="Courier New"/>
              </a:rPr>
              <a:t>SELECT </a:t>
            </a:r>
            <a:r>
              <a:rPr i="1" lang="es-AR">
                <a:solidFill>
                  <a:srgbClr val="080808"/>
                </a:solidFill>
                <a:highlight>
                  <a:schemeClr val="lt1"/>
                </a:highlight>
                <a:latin typeface="Courier New"/>
                <a:ea typeface="Courier New"/>
                <a:cs typeface="Courier New"/>
                <a:sym typeface="Courier New"/>
              </a:rPr>
              <a:t>AVG</a:t>
            </a:r>
            <a:r>
              <a:rPr lang="es-AR">
                <a:solidFill>
                  <a:srgbClr val="080808"/>
                </a:solidFill>
                <a:highlight>
                  <a:schemeClr val="lt1"/>
                </a:highlight>
                <a:latin typeface="Courier New"/>
                <a:ea typeface="Courier New"/>
                <a:cs typeface="Courier New"/>
                <a:sym typeface="Courier New"/>
              </a:rPr>
              <a:t>(</a:t>
            </a:r>
            <a:r>
              <a:rPr lang="es-AR">
                <a:solidFill>
                  <a:srgbClr val="871094"/>
                </a:solidFill>
                <a:highlight>
                  <a:schemeClr val="lt1"/>
                </a:highlight>
                <a:latin typeface="Courier New"/>
                <a:ea typeface="Courier New"/>
                <a:cs typeface="Courier New"/>
                <a:sym typeface="Courier New"/>
              </a:rPr>
              <a:t>value</a:t>
            </a:r>
            <a:r>
              <a:rPr lang="es-AR">
                <a:solidFill>
                  <a:srgbClr val="080808"/>
                </a:solidFill>
                <a:highlight>
                  <a:schemeClr val="lt1"/>
                </a:highlight>
                <a:latin typeface="Courier New"/>
                <a:ea typeface="Courier New"/>
                <a:cs typeface="Courier New"/>
                <a:sym typeface="Courier New"/>
              </a:rPr>
              <a:t>), </a:t>
            </a:r>
            <a:r>
              <a:rPr i="1" lang="es-AR">
                <a:solidFill>
                  <a:srgbClr val="080808"/>
                </a:solidFill>
                <a:highlight>
                  <a:schemeClr val="lt1"/>
                </a:highlight>
                <a:latin typeface="Courier New"/>
                <a:ea typeface="Courier New"/>
                <a:cs typeface="Courier New"/>
                <a:sym typeface="Courier New"/>
              </a:rPr>
              <a:t>count</a:t>
            </a:r>
            <a:r>
              <a:rPr lang="es-AR">
                <a:solidFill>
                  <a:srgbClr val="080808"/>
                </a:solidFill>
                <a:highlight>
                  <a:schemeClr val="lt1"/>
                </a:highlight>
                <a:latin typeface="Courier New"/>
                <a:ea typeface="Courier New"/>
                <a:cs typeface="Courier New"/>
                <a:sym typeface="Courier New"/>
              </a:rPr>
              <a:t>(</a:t>
            </a:r>
            <a:r>
              <a:rPr i="1" lang="es-AR">
                <a:solidFill>
                  <a:srgbClr val="080808"/>
                </a:solidFill>
                <a:highlight>
                  <a:schemeClr val="lt1"/>
                </a:highlight>
                <a:latin typeface="Courier New"/>
                <a:ea typeface="Courier New"/>
                <a:cs typeface="Courier New"/>
                <a:sym typeface="Courier New"/>
              </a:rPr>
              <a:t>*</a:t>
            </a:r>
            <a:r>
              <a:rPr lang="es-AR">
                <a:solidFill>
                  <a:srgbClr val="080808"/>
                </a:solidFill>
                <a:highlight>
                  <a:schemeClr val="lt1"/>
                </a:highlight>
                <a:latin typeface="Courier New"/>
                <a:ea typeface="Courier New"/>
                <a:cs typeface="Courier New"/>
                <a:sym typeface="Courier New"/>
              </a:rPr>
              <a:t>), </a:t>
            </a:r>
            <a:r>
              <a:rPr i="1" lang="es-AR">
                <a:solidFill>
                  <a:srgbClr val="080808"/>
                </a:solidFill>
                <a:highlight>
                  <a:schemeClr val="lt1"/>
                </a:highlight>
                <a:latin typeface="Courier New"/>
                <a:ea typeface="Courier New"/>
                <a:cs typeface="Courier New"/>
                <a:sym typeface="Courier New"/>
              </a:rPr>
              <a:t>sum</a:t>
            </a:r>
            <a:r>
              <a:rPr lang="es-AR">
                <a:solidFill>
                  <a:srgbClr val="080808"/>
                </a:solidFill>
                <a:highlight>
                  <a:schemeClr val="lt1"/>
                </a:highlight>
                <a:latin typeface="Courier New"/>
                <a:ea typeface="Courier New"/>
                <a:cs typeface="Courier New"/>
                <a:sym typeface="Courier New"/>
              </a:rPr>
              <a:t>(</a:t>
            </a:r>
            <a:r>
              <a:rPr lang="es-AR">
                <a:solidFill>
                  <a:srgbClr val="871094"/>
                </a:solidFill>
                <a:highlight>
                  <a:schemeClr val="lt1"/>
                </a:highlight>
                <a:latin typeface="Courier New"/>
                <a:ea typeface="Courier New"/>
                <a:cs typeface="Courier New"/>
                <a:sym typeface="Courier New"/>
              </a:rPr>
              <a:t>value</a:t>
            </a:r>
            <a:r>
              <a:rPr lang="es-AR">
                <a:solidFill>
                  <a:srgbClr val="080808"/>
                </a:solidFill>
                <a:highlight>
                  <a:schemeClr val="lt1"/>
                </a:highlight>
                <a:latin typeface="Courier New"/>
                <a:ea typeface="Courier New"/>
                <a:cs typeface="Courier New"/>
                <a:sym typeface="Courier New"/>
              </a:rPr>
              <a:t>)</a:t>
            </a:r>
            <a:endParaRPr>
              <a:solidFill>
                <a:srgbClr val="080808"/>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AR">
                <a:solidFill>
                  <a:srgbClr val="0033B3"/>
                </a:solidFill>
                <a:highlight>
                  <a:schemeClr val="lt1"/>
                </a:highlight>
                <a:latin typeface="Courier New"/>
                <a:ea typeface="Courier New"/>
                <a:cs typeface="Courier New"/>
                <a:sym typeface="Courier New"/>
              </a:rPr>
              <a:t>FROM </a:t>
            </a:r>
            <a:r>
              <a:rPr lang="es-AR">
                <a:solidFill>
                  <a:schemeClr val="dk1"/>
                </a:solidFill>
                <a:highlight>
                  <a:schemeClr val="lt1"/>
                </a:highlight>
                <a:latin typeface="Courier New"/>
                <a:ea typeface="Courier New"/>
                <a:cs typeface="Courier New"/>
                <a:sym typeface="Courier New"/>
              </a:rPr>
              <a:t>vote</a:t>
            </a:r>
            <a:endParaRPr>
              <a:solidFill>
                <a:schemeClr val="dk1"/>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AR">
                <a:solidFill>
                  <a:srgbClr val="0033B3"/>
                </a:solidFill>
                <a:highlight>
                  <a:schemeClr val="lt1"/>
                </a:highlight>
                <a:latin typeface="Courier New"/>
                <a:ea typeface="Courier New"/>
                <a:cs typeface="Courier New"/>
                <a:sym typeface="Courier New"/>
              </a:rPr>
              <a:t>where </a:t>
            </a:r>
            <a:r>
              <a:rPr lang="es-AR">
                <a:solidFill>
                  <a:srgbClr val="871094"/>
                </a:solidFill>
                <a:highlight>
                  <a:schemeClr val="lt1"/>
                </a:highlight>
                <a:latin typeface="Courier New"/>
                <a:ea typeface="Courier New"/>
                <a:cs typeface="Courier New"/>
                <a:sym typeface="Courier New"/>
              </a:rPr>
              <a:t>id_game </a:t>
            </a:r>
            <a:r>
              <a:rPr lang="es-AR">
                <a:solidFill>
                  <a:srgbClr val="080808"/>
                </a:solidFill>
                <a:highlight>
                  <a:schemeClr val="lt1"/>
                </a:highlight>
                <a:latin typeface="Courier New"/>
                <a:ea typeface="Courier New"/>
                <a:cs typeface="Courier New"/>
                <a:sym typeface="Courier New"/>
              </a:rPr>
              <a:t>= </a:t>
            </a:r>
            <a:r>
              <a:rPr lang="es-AR">
                <a:solidFill>
                  <a:srgbClr val="1750EB"/>
                </a:solidFill>
                <a:highlight>
                  <a:schemeClr val="lt1"/>
                </a:highlight>
                <a:latin typeface="Courier New"/>
                <a:ea typeface="Courier New"/>
                <a:cs typeface="Courier New"/>
                <a:sym typeface="Courier New"/>
              </a:rPr>
              <a:t>1;</a:t>
            </a:r>
            <a:endParaRPr>
              <a:solidFill>
                <a:srgbClr val="1750EB"/>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me devolverá 5, 10 y 50 para los datos indicados en la tabla.</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r">
              <a:lnSpc>
                <a:spcPct val="115000"/>
              </a:lnSpc>
              <a:spcBef>
                <a:spcPts val="0"/>
              </a:spcBef>
              <a:spcAft>
                <a:spcPts val="0"/>
              </a:spcAft>
              <a:buClr>
                <a:schemeClr val="dk1"/>
              </a:buClr>
              <a:buSzPts val="1100"/>
              <a:buFont typeface="Arial"/>
              <a:buNone/>
            </a:pPr>
            <a:r>
              <a:rPr lang="es-AR" sz="1000">
                <a:solidFill>
                  <a:schemeClr val="dk1"/>
                </a:solidFill>
              </a:rPr>
              <a:t>5</a:t>
            </a:r>
            <a:endParaRPr sz="1000">
              <a:solidFill>
                <a:schemeClr val="dk1"/>
              </a:solidFill>
            </a:endParaRPr>
          </a:p>
          <a:p>
            <a:pPr indent="0" lvl="0" marL="0" rtl="0" algn="r">
              <a:lnSpc>
                <a:spcPct val="115000"/>
              </a:lnSpc>
              <a:spcBef>
                <a:spcPts val="0"/>
              </a:spcBef>
              <a:spcAft>
                <a:spcPts val="0"/>
              </a:spcAft>
              <a:buClr>
                <a:schemeClr val="dk1"/>
              </a:buClr>
              <a:buSzPts val="1100"/>
              <a:buFont typeface="Arial"/>
              <a:buNone/>
            </a:pPr>
            <a:r>
              <a:rPr lang="es-AR" sz="1000">
                <a:solidFill>
                  <a:schemeClr val="dk1"/>
                </a:solidFill>
              </a:rPr>
              <a:t>10</a:t>
            </a:r>
            <a:endParaRPr sz="1000">
              <a:solidFill>
                <a:schemeClr val="dk1"/>
              </a:solidFill>
            </a:endParaRPr>
          </a:p>
          <a:p>
            <a:pPr indent="0" lvl="0" marL="0" rtl="0" algn="r">
              <a:lnSpc>
                <a:spcPct val="115000"/>
              </a:lnSpc>
              <a:spcBef>
                <a:spcPts val="0"/>
              </a:spcBef>
              <a:spcAft>
                <a:spcPts val="0"/>
              </a:spcAft>
              <a:buClr>
                <a:schemeClr val="dk1"/>
              </a:buClr>
              <a:buSzPts val="1100"/>
              <a:buFont typeface="Arial"/>
              <a:buNone/>
            </a:pPr>
            <a:r>
              <a:rPr lang="es-AR" sz="1000">
                <a:solidFill>
                  <a:schemeClr val="dk1"/>
                </a:solidFill>
              </a:rPr>
              <a:t>50</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3" name="Google Shape;533;p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AR">
                <a:solidFill>
                  <a:schemeClr val="dk1"/>
                </a:solidFill>
                <a:latin typeface="DM Sans"/>
                <a:ea typeface="DM Sans"/>
                <a:cs typeface="DM Sans"/>
                <a:sym typeface="DM Sans"/>
              </a:rPr>
              <a:t>“Ejemplo en vivo”</a:t>
            </a:r>
            <a:endParaRPr b="1">
              <a:solidFill>
                <a:schemeClr val="dk1"/>
              </a:solidFill>
              <a:latin typeface="DM Sans"/>
              <a:ea typeface="DM Sans"/>
              <a:cs typeface="DM Sans"/>
              <a:sym typeface="DM Sans"/>
            </a:endParaRPr>
          </a:p>
          <a:p>
            <a:pPr indent="0" lvl="0" marL="0" rtl="0" algn="l">
              <a:lnSpc>
                <a:spcPct val="115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El docente realizará una tarea compartiendo la pantalla en vivo. Se centrará en los pasos y los aspectos a tener en cuenta.</a:t>
            </a:r>
            <a:endParaRPr>
              <a:latin typeface="DM Sans"/>
              <a:ea typeface="DM Sans"/>
              <a:cs typeface="DM Sans"/>
              <a:sym typeface="DM San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2" name="Google Shape;542;p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los subtemas de un módulo.</a:t>
            </a:r>
            <a:endParaRPr>
              <a:latin typeface="DM Sans"/>
              <a:ea typeface="DM Sans"/>
              <a:cs typeface="DM Sans"/>
              <a:sym typeface="DM San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7" name="Google Shape;547;p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Para ser efectivos al momento de totalizar determinados valores, debemos recurrir a </a:t>
            </a:r>
            <a:r>
              <a:rPr b="1" lang="es-AR" sz="1000">
                <a:solidFill>
                  <a:schemeClr val="dk1"/>
                </a:solidFill>
              </a:rPr>
              <a:t>GROUP BY</a:t>
            </a:r>
            <a:r>
              <a:rPr lang="es-AR" sz="1000">
                <a:solidFill>
                  <a:schemeClr val="dk1"/>
                </a:solidFill>
              </a:rPr>
              <a:t> quien nos permitirá agrupar por diferentes campos, los resultados de una consulta.</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Cuando trabajamos con una base de datos que almacena toda la operatoria propia de un comercio o empresa, la totalización, cálculo de promedios, mínimos y máximos, son datos de consulta frecuente, por lo tanto, </a:t>
            </a:r>
            <a:r>
              <a:rPr b="1" lang="es-AR" sz="1000">
                <a:solidFill>
                  <a:schemeClr val="dk1"/>
                </a:solidFill>
              </a:rPr>
              <a:t>GROUP BY</a:t>
            </a:r>
            <a:r>
              <a:rPr lang="es-AR" sz="1000">
                <a:solidFill>
                  <a:schemeClr val="dk1"/>
                </a:solidFill>
              </a:rPr>
              <a:t> juega un papel más que importante en este terreno, junto a las funciones propias que nos permiten obtener dichos resultados.</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000">
                <a:solidFill>
                  <a:schemeClr val="dk1"/>
                </a:solidFill>
              </a:rPr>
              <a:t>Dentro de las funciones de agrupación,</a:t>
            </a:r>
            <a:r>
              <a:rPr b="1" lang="es-AR" sz="1000">
                <a:solidFill>
                  <a:schemeClr val="dk1"/>
                </a:solidFill>
              </a:rPr>
              <a:t> COUNT(), SUM(), AVG()</a:t>
            </a:r>
            <a:r>
              <a:rPr lang="es-AR" sz="1000">
                <a:solidFill>
                  <a:schemeClr val="dk1"/>
                </a:solidFill>
              </a:rPr>
              <a:t>, son algunas de las que utilizaremos con mayor frecuencia y, para sacar el máximo provecho de ellas, </a:t>
            </a:r>
            <a:r>
              <a:rPr b="1" lang="es-AR" sz="1000">
                <a:solidFill>
                  <a:schemeClr val="dk1"/>
                </a:solidFill>
              </a:rPr>
              <a:t>GROUP BY</a:t>
            </a:r>
            <a:r>
              <a:rPr lang="es-AR" sz="1000">
                <a:solidFill>
                  <a:schemeClr val="dk1"/>
                </a:solidFill>
              </a:rPr>
              <a:t> será el aliado ideal.</a:t>
            </a:r>
            <a:endParaRPr b="1">
              <a:solidFill>
                <a:schemeClr val="dk1"/>
              </a:solidFill>
              <a:latin typeface="DM Sans"/>
              <a:ea typeface="DM Sans"/>
              <a:cs typeface="DM Sans"/>
              <a:sym typeface="DM San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6" name="Google Shape;556;p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highlight>
                  <a:schemeClr val="lt1"/>
                </a:highlight>
                <a:latin typeface="Courier New"/>
                <a:ea typeface="Courier New"/>
                <a:cs typeface="Courier New"/>
                <a:sym typeface="Courier New"/>
              </a:rPr>
              <a:t>La sentencia</a:t>
            </a:r>
            <a:r>
              <a:rPr lang="es-AR">
                <a:solidFill>
                  <a:srgbClr val="0033B3"/>
                </a:solidFill>
                <a:highlight>
                  <a:schemeClr val="lt1"/>
                </a:highlight>
                <a:latin typeface="Courier New"/>
                <a:ea typeface="Courier New"/>
                <a:cs typeface="Courier New"/>
                <a:sym typeface="Courier New"/>
              </a:rPr>
              <a:t> </a:t>
            </a:r>
            <a:endParaRPr>
              <a:solidFill>
                <a:srgbClr val="0033B3"/>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a:solidFill>
                <a:srgbClr val="0033B3"/>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AR">
                <a:solidFill>
                  <a:srgbClr val="0033B3"/>
                </a:solidFill>
                <a:highlight>
                  <a:schemeClr val="lt1"/>
                </a:highlight>
                <a:latin typeface="Courier New"/>
                <a:ea typeface="Courier New"/>
                <a:cs typeface="Courier New"/>
                <a:sym typeface="Courier New"/>
              </a:rPr>
              <a:t>SELECT </a:t>
            </a:r>
            <a:r>
              <a:rPr i="1" lang="es-AR">
                <a:solidFill>
                  <a:srgbClr val="080808"/>
                </a:solidFill>
                <a:highlight>
                  <a:schemeClr val="lt1"/>
                </a:highlight>
                <a:latin typeface="Courier New"/>
                <a:ea typeface="Courier New"/>
                <a:cs typeface="Courier New"/>
                <a:sym typeface="Courier New"/>
              </a:rPr>
              <a:t>AVG</a:t>
            </a:r>
            <a:r>
              <a:rPr lang="es-AR">
                <a:solidFill>
                  <a:srgbClr val="080808"/>
                </a:solidFill>
                <a:highlight>
                  <a:schemeClr val="lt1"/>
                </a:highlight>
                <a:latin typeface="Courier New"/>
                <a:ea typeface="Courier New"/>
                <a:cs typeface="Courier New"/>
                <a:sym typeface="Courier New"/>
              </a:rPr>
              <a:t>(</a:t>
            </a:r>
            <a:r>
              <a:rPr lang="es-AR">
                <a:solidFill>
                  <a:srgbClr val="871094"/>
                </a:solidFill>
                <a:highlight>
                  <a:schemeClr val="lt1"/>
                </a:highlight>
                <a:latin typeface="Courier New"/>
                <a:ea typeface="Courier New"/>
                <a:cs typeface="Courier New"/>
                <a:sym typeface="Courier New"/>
              </a:rPr>
              <a:t>value</a:t>
            </a:r>
            <a:r>
              <a:rPr lang="es-AR">
                <a:solidFill>
                  <a:srgbClr val="080808"/>
                </a:solidFill>
                <a:highlight>
                  <a:schemeClr val="lt1"/>
                </a:highlight>
                <a:latin typeface="Courier New"/>
                <a:ea typeface="Courier New"/>
                <a:cs typeface="Courier New"/>
                <a:sym typeface="Courier New"/>
              </a:rPr>
              <a:t>), </a:t>
            </a:r>
            <a:r>
              <a:rPr i="1" lang="es-AR">
                <a:solidFill>
                  <a:srgbClr val="080808"/>
                </a:solidFill>
                <a:highlight>
                  <a:schemeClr val="lt1"/>
                </a:highlight>
                <a:latin typeface="Courier New"/>
                <a:ea typeface="Courier New"/>
                <a:cs typeface="Courier New"/>
                <a:sym typeface="Courier New"/>
              </a:rPr>
              <a:t>count</a:t>
            </a:r>
            <a:r>
              <a:rPr lang="es-AR">
                <a:solidFill>
                  <a:srgbClr val="080808"/>
                </a:solidFill>
                <a:highlight>
                  <a:schemeClr val="lt1"/>
                </a:highlight>
                <a:latin typeface="Courier New"/>
                <a:ea typeface="Courier New"/>
                <a:cs typeface="Courier New"/>
                <a:sym typeface="Courier New"/>
              </a:rPr>
              <a:t>(</a:t>
            </a:r>
            <a:r>
              <a:rPr i="1" lang="es-AR">
                <a:solidFill>
                  <a:srgbClr val="080808"/>
                </a:solidFill>
                <a:highlight>
                  <a:schemeClr val="lt1"/>
                </a:highlight>
                <a:latin typeface="Courier New"/>
                <a:ea typeface="Courier New"/>
                <a:cs typeface="Courier New"/>
                <a:sym typeface="Courier New"/>
              </a:rPr>
              <a:t>*</a:t>
            </a:r>
            <a:r>
              <a:rPr lang="es-AR">
                <a:solidFill>
                  <a:srgbClr val="080808"/>
                </a:solidFill>
                <a:highlight>
                  <a:schemeClr val="lt1"/>
                </a:highlight>
                <a:latin typeface="Courier New"/>
                <a:ea typeface="Courier New"/>
                <a:cs typeface="Courier New"/>
                <a:sym typeface="Courier New"/>
              </a:rPr>
              <a:t>), </a:t>
            </a:r>
            <a:r>
              <a:rPr i="1" lang="es-AR">
                <a:solidFill>
                  <a:srgbClr val="080808"/>
                </a:solidFill>
                <a:highlight>
                  <a:schemeClr val="lt1"/>
                </a:highlight>
                <a:latin typeface="Courier New"/>
                <a:ea typeface="Courier New"/>
                <a:cs typeface="Courier New"/>
                <a:sym typeface="Courier New"/>
              </a:rPr>
              <a:t>sum</a:t>
            </a:r>
            <a:r>
              <a:rPr lang="es-AR">
                <a:solidFill>
                  <a:srgbClr val="080808"/>
                </a:solidFill>
                <a:highlight>
                  <a:schemeClr val="lt1"/>
                </a:highlight>
                <a:latin typeface="Courier New"/>
                <a:ea typeface="Courier New"/>
                <a:cs typeface="Courier New"/>
                <a:sym typeface="Courier New"/>
              </a:rPr>
              <a:t>(</a:t>
            </a:r>
            <a:r>
              <a:rPr lang="es-AR">
                <a:solidFill>
                  <a:srgbClr val="871094"/>
                </a:solidFill>
                <a:highlight>
                  <a:schemeClr val="lt1"/>
                </a:highlight>
                <a:latin typeface="Courier New"/>
                <a:ea typeface="Courier New"/>
                <a:cs typeface="Courier New"/>
                <a:sym typeface="Courier New"/>
              </a:rPr>
              <a:t>value</a:t>
            </a:r>
            <a:r>
              <a:rPr lang="es-AR">
                <a:solidFill>
                  <a:srgbClr val="080808"/>
                </a:solidFill>
                <a:highlight>
                  <a:schemeClr val="lt1"/>
                </a:highlight>
                <a:latin typeface="Courier New"/>
                <a:ea typeface="Courier New"/>
                <a:cs typeface="Courier New"/>
                <a:sym typeface="Courier New"/>
              </a:rPr>
              <a:t>)</a:t>
            </a:r>
            <a:endParaRPr>
              <a:solidFill>
                <a:srgbClr val="080808"/>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AR">
                <a:solidFill>
                  <a:srgbClr val="0033B3"/>
                </a:solidFill>
                <a:highlight>
                  <a:schemeClr val="lt1"/>
                </a:highlight>
                <a:latin typeface="Courier New"/>
                <a:ea typeface="Courier New"/>
                <a:cs typeface="Courier New"/>
                <a:sym typeface="Courier New"/>
              </a:rPr>
              <a:t>FROM </a:t>
            </a:r>
            <a:r>
              <a:rPr lang="es-AR">
                <a:solidFill>
                  <a:schemeClr val="dk1"/>
                </a:solidFill>
                <a:highlight>
                  <a:schemeClr val="lt1"/>
                </a:highlight>
                <a:latin typeface="Courier New"/>
                <a:ea typeface="Courier New"/>
                <a:cs typeface="Courier New"/>
                <a:sym typeface="Courier New"/>
              </a:rPr>
              <a:t>vote</a:t>
            </a:r>
            <a:endParaRPr>
              <a:solidFill>
                <a:schemeClr val="dk1"/>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AR">
                <a:solidFill>
                  <a:srgbClr val="0033B3"/>
                </a:solidFill>
                <a:highlight>
                  <a:schemeClr val="lt1"/>
                </a:highlight>
                <a:latin typeface="Courier New"/>
                <a:ea typeface="Courier New"/>
                <a:cs typeface="Courier New"/>
                <a:sym typeface="Courier New"/>
              </a:rPr>
              <a:t>where </a:t>
            </a:r>
            <a:r>
              <a:rPr lang="es-AR">
                <a:solidFill>
                  <a:srgbClr val="871094"/>
                </a:solidFill>
                <a:highlight>
                  <a:schemeClr val="lt1"/>
                </a:highlight>
                <a:latin typeface="Courier New"/>
                <a:ea typeface="Courier New"/>
                <a:cs typeface="Courier New"/>
                <a:sym typeface="Courier New"/>
              </a:rPr>
              <a:t>id_game </a:t>
            </a:r>
            <a:r>
              <a:rPr lang="es-AR">
                <a:solidFill>
                  <a:srgbClr val="080808"/>
                </a:solidFill>
                <a:highlight>
                  <a:schemeClr val="lt1"/>
                </a:highlight>
                <a:latin typeface="Courier New"/>
                <a:ea typeface="Courier New"/>
                <a:cs typeface="Courier New"/>
                <a:sym typeface="Courier New"/>
              </a:rPr>
              <a:t>= </a:t>
            </a:r>
            <a:r>
              <a:rPr lang="es-AR">
                <a:solidFill>
                  <a:srgbClr val="1750EB"/>
                </a:solidFill>
                <a:highlight>
                  <a:schemeClr val="lt1"/>
                </a:highlight>
                <a:latin typeface="Courier New"/>
                <a:ea typeface="Courier New"/>
                <a:cs typeface="Courier New"/>
                <a:sym typeface="Courier New"/>
              </a:rPr>
              <a:t>1;</a:t>
            </a:r>
            <a:endParaRPr>
              <a:solidFill>
                <a:srgbClr val="1750EB"/>
              </a:solidFill>
              <a:highlight>
                <a:schemeClr val="lt1"/>
              </a:highlight>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me devolverá 5, 10 y 50 para los datos indicados en la tabla.</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r">
              <a:lnSpc>
                <a:spcPct val="115000"/>
              </a:lnSpc>
              <a:spcBef>
                <a:spcPts val="0"/>
              </a:spcBef>
              <a:spcAft>
                <a:spcPts val="0"/>
              </a:spcAft>
              <a:buClr>
                <a:schemeClr val="dk1"/>
              </a:buClr>
              <a:buSzPts val="1100"/>
              <a:buFont typeface="Arial"/>
              <a:buNone/>
            </a:pPr>
            <a:r>
              <a:rPr lang="es-AR" sz="1000">
                <a:solidFill>
                  <a:schemeClr val="dk1"/>
                </a:solidFill>
              </a:rPr>
              <a:t>5</a:t>
            </a:r>
            <a:endParaRPr sz="1000">
              <a:solidFill>
                <a:schemeClr val="dk1"/>
              </a:solidFill>
            </a:endParaRPr>
          </a:p>
          <a:p>
            <a:pPr indent="0" lvl="0" marL="0" rtl="0" algn="r">
              <a:lnSpc>
                <a:spcPct val="115000"/>
              </a:lnSpc>
              <a:spcBef>
                <a:spcPts val="0"/>
              </a:spcBef>
              <a:spcAft>
                <a:spcPts val="0"/>
              </a:spcAft>
              <a:buClr>
                <a:schemeClr val="dk1"/>
              </a:buClr>
              <a:buSzPts val="1100"/>
              <a:buFont typeface="Arial"/>
              <a:buNone/>
            </a:pPr>
            <a:r>
              <a:rPr lang="es-AR" sz="1000">
                <a:solidFill>
                  <a:schemeClr val="dk1"/>
                </a:solidFill>
              </a:rPr>
              <a:t>10</a:t>
            </a:r>
            <a:endParaRPr sz="1000">
              <a:solidFill>
                <a:schemeClr val="dk1"/>
              </a:solidFill>
            </a:endParaRPr>
          </a:p>
          <a:p>
            <a:pPr indent="0" lvl="0" marL="0" rtl="0" algn="r">
              <a:lnSpc>
                <a:spcPct val="115000"/>
              </a:lnSpc>
              <a:spcBef>
                <a:spcPts val="0"/>
              </a:spcBef>
              <a:spcAft>
                <a:spcPts val="0"/>
              </a:spcAft>
              <a:buClr>
                <a:schemeClr val="dk1"/>
              </a:buClr>
              <a:buSzPts val="1100"/>
              <a:buFont typeface="Arial"/>
              <a:buNone/>
            </a:pPr>
            <a:r>
              <a:rPr lang="es-AR" sz="1000">
                <a:solidFill>
                  <a:schemeClr val="dk1"/>
                </a:solidFill>
              </a:rPr>
              <a:t>50</a:t>
            </a:r>
            <a:endParaRPr sz="10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p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0" name="Google Shape;570;p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Actividades en clase.</a:t>
            </a:r>
            <a:endParaRPr>
              <a:latin typeface="DM Sans"/>
              <a:ea typeface="DM Sans"/>
              <a:cs typeface="DM Sans"/>
              <a:sym typeface="DM Sans"/>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p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0" name="Google Shape;580;p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las subsiguientes slides de Actividades en clase.</a:t>
            </a:r>
            <a:endParaRPr>
              <a:latin typeface="DM Sans"/>
              <a:ea typeface="DM Sans"/>
              <a:cs typeface="DM Sans"/>
              <a:sym typeface="DM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Se puede usar para comenzar o finalizar la clase, según sea más conveniente. La información de este slide es de relleno.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b="1" lang="es-AR">
                <a:solidFill>
                  <a:schemeClr val="dk1"/>
                </a:solidFill>
                <a:latin typeface="DM Sans"/>
                <a:ea typeface="DM Sans"/>
                <a:cs typeface="DM Sans"/>
                <a:sym typeface="DM Sans"/>
              </a:rPr>
              <a:t>Recurso: </a:t>
            </a:r>
            <a:r>
              <a:rPr b="1" lang="es-AR">
                <a:solidFill>
                  <a:schemeClr val="dk1"/>
                </a:solidFill>
                <a:highlight>
                  <a:srgbClr val="EAFF6A"/>
                </a:highlight>
                <a:latin typeface="DM Sans"/>
                <a:ea typeface="DM Sans"/>
                <a:cs typeface="DM Sans"/>
                <a:sym typeface="DM Sans"/>
              </a:rPr>
              <a:t>Mapa de conceptos (genérico)</a:t>
            </a:r>
            <a:endParaRPr b="1">
              <a:solidFill>
                <a:schemeClr val="dk1"/>
              </a:solidFill>
              <a:highlight>
                <a:srgbClr val="EAFF6A"/>
              </a:highlight>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Muestra rápidamente los contenidos de la clase y cómo se relacionan. Ayuda a los estudiantes a evitar “perderse” durante la clase, al avanzar en un sentido lineal una diapositiva tras otra. El ejemplo pertenece a la primera clase del curso UX/UI.</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b="1" lang="es-AR">
                <a:solidFill>
                  <a:schemeClr val="dk1"/>
                </a:solidFill>
                <a:latin typeface="DM Sans"/>
                <a:ea typeface="DM Sans"/>
                <a:cs typeface="DM Sans"/>
                <a:sym typeface="DM Sans"/>
              </a:rPr>
              <a:t>Sugerencia</a:t>
            </a:r>
            <a:r>
              <a:rPr lang="es-AR">
                <a:solidFill>
                  <a:schemeClr val="dk1"/>
                </a:solidFill>
                <a:latin typeface="DM Sans"/>
                <a:ea typeface="DM Sans"/>
                <a:cs typeface="DM Sans"/>
                <a:sym typeface="DM Sans"/>
              </a:rPr>
              <a:t>: </a:t>
            </a:r>
            <a:br>
              <a:rPr lang="es-AR">
                <a:solidFill>
                  <a:schemeClr val="dk1"/>
                </a:solidFill>
                <a:latin typeface="DM Sans"/>
                <a:ea typeface="DM Sans"/>
                <a:cs typeface="DM Sans"/>
                <a:sym typeface="DM Sans"/>
              </a:rPr>
            </a:br>
            <a:r>
              <a:rPr lang="es-AR">
                <a:solidFill>
                  <a:schemeClr val="dk1"/>
                </a:solidFill>
                <a:latin typeface="DM Sans"/>
                <a:ea typeface="DM Sans"/>
                <a:cs typeface="DM Sans"/>
                <a:sym typeface="DM Sans"/>
              </a:rPr>
              <a:t>-También se pueden mostrar con un menor énfasis o colores apagados, aquellos contenidos de clases anteriores y que se vinculen con la actual.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AR">
                <a:solidFill>
                  <a:schemeClr val="dk1"/>
                </a:solidFill>
                <a:latin typeface="DM Sans"/>
                <a:ea typeface="DM Sans"/>
                <a:cs typeface="DM Sans"/>
                <a:sym typeface="DM Sans"/>
              </a:rPr>
              <a:t>-Resaltar con color los temas que se abordan en la clase.</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AR">
                <a:solidFill>
                  <a:schemeClr val="dk1"/>
                </a:solidFill>
                <a:latin typeface="DM Sans"/>
                <a:ea typeface="DM Sans"/>
                <a:cs typeface="DM Sans"/>
                <a:sym typeface="DM Sans"/>
              </a:rPr>
              <a:t>Colores</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AR">
                <a:solidFill>
                  <a:schemeClr val="dk1"/>
                </a:solidFill>
                <a:latin typeface="DM Sans"/>
                <a:ea typeface="DM Sans"/>
                <a:cs typeface="DM Sans"/>
                <a:sym typeface="DM Sans"/>
              </a:rPr>
              <a:t>Categorías principales: Pleno en #27282d con texto en blanco.</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rPr lang="es-AR">
                <a:solidFill>
                  <a:schemeClr val="dk1"/>
                </a:solidFill>
                <a:latin typeface="DM Sans"/>
                <a:ea typeface="DM Sans"/>
                <a:cs typeface="DM Sans"/>
                <a:sym typeface="DM Sans"/>
              </a:rPr>
              <a:t>Categorías secundarias (o a destacar): Pleno en #393b43 con texto en blanco.</a:t>
            </a:r>
            <a:endParaRPr>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Categorías terciarias: Borde en #393b43 con texto en #222222.</a:t>
            </a:r>
            <a:endParaRPr>
              <a:solidFill>
                <a:schemeClr val="dk1"/>
              </a:solidFill>
              <a:latin typeface="DM Sans"/>
              <a:ea typeface="DM Sans"/>
              <a:cs typeface="DM Sans"/>
              <a:sym typeface="DM San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1c1a545ac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1" name="Google Shape;591;g21c1a545ac7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highlight>
                  <a:schemeClr val="lt1"/>
                </a:highlight>
                <a:latin typeface="DM Sans"/>
                <a:ea typeface="DM Sans"/>
                <a:cs typeface="DM Sans"/>
                <a:sym typeface="DM Sans"/>
              </a:rPr>
              <a:t>Desarrollo de un desafío entregable.</a:t>
            </a:r>
            <a:endParaRPr>
              <a:latin typeface="DM Sans"/>
              <a:ea typeface="DM Sans"/>
              <a:cs typeface="DM Sans"/>
              <a:sym typeface="DM San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4" name="Google Shape;604;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accent1"/>
              </a:solidFill>
              <a:latin typeface="DM Sans"/>
              <a:ea typeface="DM Sans"/>
              <a:cs typeface="DM Sans"/>
              <a:sym typeface="DM San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p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4" name="Google Shape;614;p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p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9" name="Google Shape;619;p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Obligatoria siempre. Completar el resumen con palabras claves de lo visto. En caso de cerrar con el “mapa de conceptos” se puede sacar. </a:t>
            </a:r>
            <a:endParaRPr>
              <a:latin typeface="DM Sans"/>
              <a:ea typeface="DM Sans"/>
              <a:cs typeface="DM Sans"/>
              <a:sym typeface="DM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los módulos más importantes de la clase, donde se introducen conceptos que se ven en varios slides. No hay que usarla para todos los módulos.</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Originalmente su nombre se pronunciaba “</a:t>
            </a:r>
            <a:r>
              <a:rPr i="1" lang="es-AR" sz="1400">
                <a:solidFill>
                  <a:schemeClr val="dk1"/>
                </a:solidFill>
              </a:rPr>
              <a:t>sequel</a:t>
            </a:r>
            <a:r>
              <a:rPr lang="es-AR" sz="1400">
                <a:solidFill>
                  <a:schemeClr val="dk1"/>
                </a:solidFill>
              </a:rPr>
              <a:t>” aunque, con las generaciones más modernas, la pronunciación mutó directamente a la forma de pronunciar sus letras en el idioma inglés.</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AR" sz="1400">
                <a:solidFill>
                  <a:schemeClr val="dk1"/>
                </a:solidFill>
              </a:rPr>
              <a:t>Se denomina lenguaje de consulta estructurado porque su sintaxis se elabora “</a:t>
            </a:r>
            <a:r>
              <a:rPr i="1" lang="es-AR" sz="1400">
                <a:solidFill>
                  <a:schemeClr val="dk1"/>
                </a:solidFill>
              </a:rPr>
              <a:t>casi de igual manera</a:t>
            </a:r>
            <a:r>
              <a:rPr lang="es-AR" sz="1400">
                <a:solidFill>
                  <a:schemeClr val="dk1"/>
                </a:solidFill>
              </a:rPr>
              <a:t>” que una </a:t>
            </a:r>
            <a:r>
              <a:rPr b="1" lang="es-AR" sz="1400">
                <a:solidFill>
                  <a:schemeClr val="dk1"/>
                </a:solidFill>
              </a:rPr>
              <a:t>oración imperativa en inglés</a:t>
            </a:r>
            <a:r>
              <a:rPr lang="es-AR" sz="1400">
                <a:solidFill>
                  <a:schemeClr val="dk1"/>
                </a:solidFill>
              </a:rPr>
              <a:t>. Esto nos brinda una mayor facilidad en su utilización, manteniendo en primer lugar “</a:t>
            </a:r>
            <a:r>
              <a:rPr i="1" lang="es-AR" sz="1400">
                <a:solidFill>
                  <a:schemeClr val="dk1"/>
                </a:solidFill>
              </a:rPr>
              <a:t>La Orden de la operación</a:t>
            </a:r>
            <a:r>
              <a:rPr lang="es-AR" sz="1400">
                <a:solidFill>
                  <a:schemeClr val="dk1"/>
                </a:solidFill>
              </a:rPr>
              <a:t>”, para cualquiera de los tipos de operaciones que éste nos permite realizar sobre los datos de una base de datos.</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00000"/>
              </a:lnSpc>
              <a:spcBef>
                <a:spcPts val="0"/>
              </a:spcBef>
              <a:spcAft>
                <a:spcPts val="0"/>
              </a:spcAft>
              <a:buClr>
                <a:schemeClr val="dk1"/>
              </a:buClr>
              <a:buSzPts val="1100"/>
              <a:buFont typeface="Arial"/>
              <a:buNone/>
            </a:pPr>
            <a:r>
              <a:rPr i="1" lang="es-AR" sz="1400">
                <a:solidFill>
                  <a:schemeClr val="dk1"/>
                </a:solidFill>
              </a:rPr>
              <a:t>En breve, veremos todo esto con una mayor profundidad de detalle.</a:t>
            </a:r>
            <a:endParaRPr>
              <a:solidFill>
                <a:schemeClr val="dk1"/>
              </a:solidFill>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AR">
                <a:solidFill>
                  <a:schemeClr val="dk1"/>
                </a:solidFill>
                <a:latin typeface="DM Sans"/>
                <a:ea typeface="DM Sans"/>
                <a:cs typeface="DM Sans"/>
                <a:sym typeface="DM Sans"/>
              </a:rPr>
              <a:t>Usar para slides de texto e imagen. Si no alcanza, no sobrecargar, usar otra con el mismo título para indicar que continúa el mismo módulo.</a:t>
            </a:r>
            <a:endParaRPr>
              <a:latin typeface="DM Sans"/>
              <a:ea typeface="DM Sans"/>
              <a:cs typeface="DM Sans"/>
              <a:sym typeface="DM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1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7.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11" name="Shape 11"/>
        <p:cNvGrpSpPr/>
        <p:nvPr/>
      </p:nvGrpSpPr>
      <p:grpSpPr>
        <a:xfrm>
          <a:off x="0" y="0"/>
          <a:ext cx="0" cy="0"/>
          <a:chOff x="0" y="0"/>
          <a:chExt cx="0" cy="0"/>
        </a:xfrm>
      </p:grpSpPr>
      <p:pic>
        <p:nvPicPr>
          <p:cNvPr id="12" name="Google Shape;12;p2"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55" name="Shape 55"/>
        <p:cNvGrpSpPr/>
        <p:nvPr/>
      </p:nvGrpSpPr>
      <p:grpSpPr>
        <a:xfrm>
          <a:off x="0" y="0"/>
          <a:ext cx="0" cy="0"/>
          <a:chOff x="0" y="0"/>
          <a:chExt cx="0" cy="0"/>
        </a:xfrm>
      </p:grpSpPr>
      <p:sp>
        <p:nvSpPr>
          <p:cNvPr id="56" name="Google Shape;56;p11"/>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1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60" name="Shape 60"/>
        <p:cNvGrpSpPr/>
        <p:nvPr/>
      </p:nvGrpSpPr>
      <p:grpSpPr>
        <a:xfrm>
          <a:off x="0" y="0"/>
          <a:ext cx="0" cy="0"/>
          <a:chOff x="0" y="0"/>
          <a:chExt cx="0" cy="0"/>
        </a:xfrm>
      </p:grpSpPr>
      <p:sp>
        <p:nvSpPr>
          <p:cNvPr id="61" name="Google Shape;61;p12"/>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2"/>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64" name="Shape 64"/>
        <p:cNvGrpSpPr/>
        <p:nvPr/>
      </p:nvGrpSpPr>
      <p:grpSpPr>
        <a:xfrm>
          <a:off x="0" y="0"/>
          <a:ext cx="0" cy="0"/>
          <a:chOff x="0" y="0"/>
          <a:chExt cx="0" cy="0"/>
        </a:xfrm>
      </p:grpSpPr>
      <p:sp>
        <p:nvSpPr>
          <p:cNvPr id="65" name="Google Shape;65;p13"/>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3"/>
          <p:cNvSpPr txBox="1"/>
          <p:nvPr>
            <p:ph idx="1" type="body"/>
          </p:nvPr>
        </p:nvSpPr>
        <p:spPr>
          <a:xfrm>
            <a:off x="3887391" y="740569"/>
            <a:ext cx="4629150" cy="3655219"/>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67" name="Google Shape;67;p13"/>
          <p:cNvSpPr txBox="1"/>
          <p:nvPr>
            <p:ph idx="2" type="body"/>
          </p:nvPr>
        </p:nvSpPr>
        <p:spPr>
          <a:xfrm>
            <a:off x="629841" y="1543050"/>
            <a:ext cx="2949178" cy="2858691"/>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68" name="Google Shape;68;p1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71" name="Shape 71"/>
        <p:cNvGrpSpPr/>
        <p:nvPr/>
      </p:nvGrpSpPr>
      <p:grpSpPr>
        <a:xfrm>
          <a:off x="0" y="0"/>
          <a:ext cx="0" cy="0"/>
          <a:chOff x="0" y="0"/>
          <a:chExt cx="0" cy="0"/>
        </a:xfrm>
      </p:grpSpPr>
      <p:sp>
        <p:nvSpPr>
          <p:cNvPr id="72" name="Google Shape;72;p14"/>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4"/>
          <p:cNvSpPr/>
          <p:nvPr>
            <p:ph idx="2" type="pic"/>
          </p:nvPr>
        </p:nvSpPr>
        <p:spPr>
          <a:xfrm>
            <a:off x="3887391" y="740569"/>
            <a:ext cx="4629150" cy="3655219"/>
          </a:xfrm>
          <a:prstGeom prst="rect">
            <a:avLst/>
          </a:prstGeom>
          <a:noFill/>
          <a:ln>
            <a:noFill/>
          </a:ln>
        </p:spPr>
      </p:sp>
      <p:sp>
        <p:nvSpPr>
          <p:cNvPr id="74" name="Google Shape;74;p14"/>
          <p:cNvSpPr txBox="1"/>
          <p:nvPr>
            <p:ph idx="1" type="body"/>
          </p:nvPr>
        </p:nvSpPr>
        <p:spPr>
          <a:xfrm>
            <a:off x="629841" y="1543050"/>
            <a:ext cx="2949178" cy="2858691"/>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75" name="Google Shape;75;p14"/>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78" name="Shape 78"/>
        <p:cNvGrpSpPr/>
        <p:nvPr/>
      </p:nvGrpSpPr>
      <p:grpSpPr>
        <a:xfrm>
          <a:off x="0" y="0"/>
          <a:ext cx="0" cy="0"/>
          <a:chOff x="0" y="0"/>
          <a:chExt cx="0" cy="0"/>
        </a:xfrm>
      </p:grpSpPr>
      <p:sp>
        <p:nvSpPr>
          <p:cNvPr id="79" name="Google Shape;79;p15"/>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5"/>
          <p:cNvSpPr txBox="1"/>
          <p:nvPr>
            <p:ph idx="1" type="body"/>
          </p:nvPr>
        </p:nvSpPr>
        <p:spPr>
          <a:xfrm rot="5400000">
            <a:off x="2940248" y="-942379"/>
            <a:ext cx="3263504" cy="78867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1" name="Google Shape;81;p15"/>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5"/>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5"/>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84" name="Shape 84"/>
        <p:cNvGrpSpPr/>
        <p:nvPr/>
      </p:nvGrpSpPr>
      <p:grpSpPr>
        <a:xfrm>
          <a:off x="0" y="0"/>
          <a:ext cx="0" cy="0"/>
          <a:chOff x="0" y="0"/>
          <a:chExt cx="0" cy="0"/>
        </a:xfrm>
      </p:grpSpPr>
      <p:sp>
        <p:nvSpPr>
          <p:cNvPr id="85" name="Google Shape;85;p16"/>
          <p:cNvSpPr txBox="1"/>
          <p:nvPr>
            <p:ph type="title"/>
          </p:nvPr>
        </p:nvSpPr>
        <p:spPr>
          <a:xfrm rot="5400000">
            <a:off x="5350073" y="1467446"/>
            <a:ext cx="4358879" cy="197167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16"/>
          <p:cNvSpPr txBox="1"/>
          <p:nvPr>
            <p:ph idx="1" type="body"/>
          </p:nvPr>
        </p:nvSpPr>
        <p:spPr>
          <a:xfrm rot="5400000">
            <a:off x="1349573" y="-447079"/>
            <a:ext cx="4358879" cy="5800725"/>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7" name="Google Shape;87;p16"/>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16"/>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6"/>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90" name="Shape 90"/>
        <p:cNvGrpSpPr/>
        <p:nvPr/>
      </p:nvGrpSpPr>
      <p:grpSpPr>
        <a:xfrm>
          <a:off x="0" y="0"/>
          <a:ext cx="0" cy="0"/>
          <a:chOff x="0" y="0"/>
          <a:chExt cx="0" cy="0"/>
        </a:xfrm>
      </p:grpSpPr>
      <p:pic>
        <p:nvPicPr>
          <p:cNvPr id="91" name="Google Shape;91;p17"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96" name="Shape 96"/>
        <p:cNvGrpSpPr/>
        <p:nvPr/>
      </p:nvGrpSpPr>
      <p:grpSpPr>
        <a:xfrm>
          <a:off x="0" y="0"/>
          <a:ext cx="0" cy="0"/>
          <a:chOff x="0" y="0"/>
          <a:chExt cx="0" cy="0"/>
        </a:xfrm>
      </p:grpSpPr>
      <p:pic>
        <p:nvPicPr>
          <p:cNvPr id="97" name="Google Shape;97;p19"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98" name="Shape 98"/>
        <p:cNvGrpSpPr/>
        <p:nvPr/>
      </p:nvGrpSpPr>
      <p:grpSpPr>
        <a:xfrm>
          <a:off x="0" y="0"/>
          <a:ext cx="0" cy="0"/>
          <a:chOff x="0" y="0"/>
          <a:chExt cx="0" cy="0"/>
        </a:xfrm>
      </p:grpSpPr>
      <p:pic>
        <p:nvPicPr>
          <p:cNvPr id="99" name="Google Shape;99;p20"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100" name="Shape 100"/>
        <p:cNvGrpSpPr/>
        <p:nvPr/>
      </p:nvGrpSpPr>
      <p:grpSpPr>
        <a:xfrm>
          <a:off x="0" y="0"/>
          <a:ext cx="0" cy="0"/>
          <a:chOff x="0" y="0"/>
          <a:chExt cx="0" cy="0"/>
        </a:xfrm>
      </p:grpSpPr>
      <p:pic>
        <p:nvPicPr>
          <p:cNvPr id="101" name="Google Shape;101;p21"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13" name="Shape 13"/>
        <p:cNvGrpSpPr/>
        <p:nvPr/>
      </p:nvGrpSpPr>
      <p:grpSpPr>
        <a:xfrm>
          <a:off x="0" y="0"/>
          <a:ext cx="0" cy="0"/>
          <a:chOff x="0" y="0"/>
          <a:chExt cx="0" cy="0"/>
        </a:xfrm>
      </p:grpSpPr>
      <p:pic>
        <p:nvPicPr>
          <p:cNvPr id="14" name="Google Shape;14;p3"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
    <p:bg>
      <p:bgPr>
        <a:blipFill>
          <a:blip r:embed="rId2">
            <a:alphaModFix/>
          </a:blip>
          <a:stretch>
            <a:fillRect/>
          </a:stretch>
        </a:blipFill>
      </p:bgPr>
    </p:bg>
    <p:spTree>
      <p:nvGrpSpPr>
        <p:cNvPr id="102" name="Shape 102"/>
        <p:cNvGrpSpPr/>
        <p:nvPr/>
      </p:nvGrpSpPr>
      <p:grpSpPr>
        <a:xfrm>
          <a:off x="0" y="0"/>
          <a:ext cx="0" cy="0"/>
          <a:chOff x="0" y="0"/>
          <a:chExt cx="0" cy="0"/>
        </a:xfrm>
      </p:grpSpPr>
      <p:sp>
        <p:nvSpPr>
          <p:cNvPr id="103" name="Google Shape;103;p22"/>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4" name="Google Shape;104;p22"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1">
  <p:cSld name="SECTION_HEADER_1_1_1">
    <p:bg>
      <p:bgPr>
        <a:blipFill>
          <a:blip r:embed="rId2">
            <a:alphaModFix/>
          </a:blip>
          <a:stretch>
            <a:fillRect/>
          </a:stretch>
        </a:blipFill>
      </p:bgPr>
    </p:bg>
    <p:spTree>
      <p:nvGrpSpPr>
        <p:cNvPr id="105" name="Shape 105"/>
        <p:cNvGrpSpPr/>
        <p:nvPr/>
      </p:nvGrpSpPr>
      <p:grpSpPr>
        <a:xfrm>
          <a:off x="0" y="0"/>
          <a:ext cx="0" cy="0"/>
          <a:chOff x="0" y="0"/>
          <a:chExt cx="0" cy="0"/>
        </a:xfrm>
      </p:grpSpPr>
      <p:pic>
        <p:nvPicPr>
          <p:cNvPr id="106" name="Google Shape;106;p23"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2">
  <p:cSld name="SECTION_HEADER_1_1_1_1">
    <p:bg>
      <p:bgPr>
        <a:blipFill>
          <a:blip r:embed="rId2">
            <a:alphaModFix/>
          </a:blip>
          <a:stretch>
            <a:fillRect/>
          </a:stretch>
        </a:blipFill>
      </p:bgPr>
    </p:bg>
    <p:spTree>
      <p:nvGrpSpPr>
        <p:cNvPr id="107" name="Shape 107"/>
        <p:cNvGrpSpPr/>
        <p:nvPr/>
      </p:nvGrpSpPr>
      <p:grpSpPr>
        <a:xfrm>
          <a:off x="0" y="0"/>
          <a:ext cx="0" cy="0"/>
          <a:chOff x="0" y="0"/>
          <a:chExt cx="0" cy="0"/>
        </a:xfrm>
      </p:grpSpPr>
      <p:pic>
        <p:nvPicPr>
          <p:cNvPr id="108" name="Google Shape;108;p24"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co 1" type="title">
  <p:cSld name="TITLE">
    <p:spTree>
      <p:nvGrpSpPr>
        <p:cNvPr id="109" name="Shape 109"/>
        <p:cNvGrpSpPr/>
        <p:nvPr/>
      </p:nvGrpSpPr>
      <p:grpSpPr>
        <a:xfrm>
          <a:off x="0" y="0"/>
          <a:ext cx="0" cy="0"/>
          <a:chOff x="0" y="0"/>
          <a:chExt cx="0" cy="0"/>
        </a:xfrm>
      </p:grpSpPr>
      <p:sp>
        <p:nvSpPr>
          <p:cNvPr id="110" name="Google Shape;110;p2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000"/>
              <a:buFont typeface="DM Sans"/>
              <a:buNone/>
              <a:defRPr b="1" sz="4000">
                <a:latin typeface="DM Sans"/>
                <a:ea typeface="DM Sans"/>
                <a:cs typeface="DM Sans"/>
                <a:sym typeface="DM Sans"/>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1" name="Google Shape;111;p2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000"/>
              <a:buFont typeface="Helvetica Neue Light"/>
              <a:buNone/>
              <a:defRPr sz="2000">
                <a:latin typeface="Helvetica Neue Light"/>
                <a:ea typeface="Helvetica Neue Light"/>
                <a:cs typeface="Helvetica Neue Light"/>
                <a:sym typeface="Helvetica Neue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12" name="Google Shape;112;p25"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113" name="Shape 113"/>
        <p:cNvGrpSpPr/>
        <p:nvPr/>
      </p:nvGrpSpPr>
      <p:grpSpPr>
        <a:xfrm>
          <a:off x="0" y="0"/>
          <a:ext cx="0" cy="0"/>
          <a:chOff x="0" y="0"/>
          <a:chExt cx="0" cy="0"/>
        </a:xfrm>
      </p:grpSpPr>
      <p:pic>
        <p:nvPicPr>
          <p:cNvPr id="114" name="Google Shape;114;p26"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átula 3">
  <p:cSld name="SECTION_HEADER_1_1_1_1_1">
    <p:bg>
      <p:bgPr>
        <a:blipFill>
          <a:blip r:embed="rId2">
            <a:alphaModFix/>
          </a:blip>
          <a:stretch>
            <a:fillRect/>
          </a:stretch>
        </a:blipFill>
      </p:bgPr>
    </p:bg>
    <p:spTree>
      <p:nvGrpSpPr>
        <p:cNvPr id="115" name="Shape 115"/>
        <p:cNvGrpSpPr/>
        <p:nvPr/>
      </p:nvGrpSpPr>
      <p:grpSpPr>
        <a:xfrm>
          <a:off x="0" y="0"/>
          <a:ext cx="0" cy="0"/>
          <a:chOff x="0" y="0"/>
          <a:chExt cx="0" cy="0"/>
        </a:xfrm>
      </p:grpSpPr>
      <p:pic>
        <p:nvPicPr>
          <p:cNvPr id="116" name="Google Shape;116;p27"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117" name="Shape 117"/>
        <p:cNvGrpSpPr/>
        <p:nvPr/>
      </p:nvGrpSpPr>
      <p:grpSpPr>
        <a:xfrm>
          <a:off x="0" y="0"/>
          <a:ext cx="0" cy="0"/>
          <a:chOff x="0" y="0"/>
          <a:chExt cx="0" cy="0"/>
        </a:xfrm>
      </p:grpSpPr>
      <p:pic>
        <p:nvPicPr>
          <p:cNvPr id="118" name="Google Shape;118;p28"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119" name="Shape 119"/>
        <p:cNvGrpSpPr/>
        <p:nvPr/>
      </p:nvGrpSpPr>
      <p:grpSpPr>
        <a:xfrm>
          <a:off x="0" y="0"/>
          <a:ext cx="0" cy="0"/>
          <a:chOff x="0" y="0"/>
          <a:chExt cx="0" cy="0"/>
        </a:xfrm>
      </p:grpSpPr>
      <p:pic>
        <p:nvPicPr>
          <p:cNvPr id="120" name="Google Shape;120;p29"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 name="Shape 15"/>
        <p:cNvGrpSpPr/>
        <p:nvPr/>
      </p:nvGrpSpPr>
      <p:grpSpPr>
        <a:xfrm>
          <a:off x="0" y="0"/>
          <a:ext cx="0" cy="0"/>
          <a:chOff x="0" y="0"/>
          <a:chExt cx="0" cy="0"/>
        </a:xfrm>
      </p:grpSpPr>
      <p:sp>
        <p:nvSpPr>
          <p:cNvPr id="16" name="Google Shape;16;p4"/>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4"/>
          <p:cNvSpPr txBox="1"/>
          <p:nvPr>
            <p:ph idx="1" type="subTitle"/>
          </p:nvPr>
        </p:nvSpPr>
        <p:spPr>
          <a:xfrm>
            <a:off x="1143000" y="2701528"/>
            <a:ext cx="6858000" cy="1241822"/>
          </a:xfrm>
          <a:prstGeom prst="rect">
            <a:avLst/>
          </a:prstGeom>
          <a:noFill/>
          <a:ln>
            <a:noFill/>
          </a:ln>
        </p:spPr>
        <p:txBody>
          <a:bodyPr anchorCtr="0" anchor="t" bIns="45700" lIns="91425" spcFirstLastPara="1" rIns="91425" wrap="square" tIns="45700">
            <a:no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18" name="Google Shape;18;p4"/>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_2">
    <p:bg>
      <p:bgPr>
        <a:blipFill>
          <a:blip r:embed="rId2">
            <a:alphaModFix/>
          </a:blip>
          <a:stretch>
            <a:fillRect/>
          </a:stretch>
        </a:blipFill>
      </p:bgPr>
    </p:bg>
    <p:spTree>
      <p:nvGrpSpPr>
        <p:cNvPr id="21" name="Shape 21"/>
        <p:cNvGrpSpPr/>
        <p:nvPr/>
      </p:nvGrpSpPr>
      <p:grpSpPr>
        <a:xfrm>
          <a:off x="0" y="0"/>
          <a:ext cx="0" cy="0"/>
          <a:chOff x="0" y="0"/>
          <a:chExt cx="0" cy="0"/>
        </a:xfrm>
      </p:grpSpPr>
      <p:pic>
        <p:nvPicPr>
          <p:cNvPr id="22" name="Google Shape;22;p5"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 name="Google Shape;25;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90000"/>
              </a:lnSpc>
              <a:spcBef>
                <a:spcPts val="0"/>
              </a:spcBef>
              <a:spcAft>
                <a:spcPts val="0"/>
              </a:spcAft>
              <a:buClr>
                <a:schemeClr val="dk1"/>
              </a:buClr>
              <a:buSzPts val="1800"/>
              <a:buChar char="●"/>
              <a:defRPr/>
            </a:lvl1pPr>
            <a:lvl2pPr indent="-317500" lvl="1" marL="914400" algn="l">
              <a:lnSpc>
                <a:spcPct val="90000"/>
              </a:lnSpc>
              <a:spcBef>
                <a:spcPts val="1600"/>
              </a:spcBef>
              <a:spcAft>
                <a:spcPts val="0"/>
              </a:spcAft>
              <a:buClr>
                <a:schemeClr val="dk1"/>
              </a:buClr>
              <a:buSzPts val="1400"/>
              <a:buChar char="○"/>
              <a:defRPr/>
            </a:lvl2pPr>
            <a:lvl3pPr indent="-317500" lvl="2" marL="1371600" algn="l">
              <a:lnSpc>
                <a:spcPct val="90000"/>
              </a:lnSpc>
              <a:spcBef>
                <a:spcPts val="1600"/>
              </a:spcBef>
              <a:spcAft>
                <a:spcPts val="0"/>
              </a:spcAft>
              <a:buClr>
                <a:schemeClr val="dk1"/>
              </a:buClr>
              <a:buSzPts val="1400"/>
              <a:buChar char="■"/>
              <a:defRPr/>
            </a:lvl3pPr>
            <a:lvl4pPr indent="-317500" lvl="3" marL="1828800" algn="l">
              <a:lnSpc>
                <a:spcPct val="90000"/>
              </a:lnSpc>
              <a:spcBef>
                <a:spcPts val="1600"/>
              </a:spcBef>
              <a:spcAft>
                <a:spcPts val="0"/>
              </a:spcAft>
              <a:buClr>
                <a:schemeClr val="dk1"/>
              </a:buClr>
              <a:buSzPts val="1400"/>
              <a:buChar char="●"/>
              <a:defRPr/>
            </a:lvl4pPr>
            <a:lvl5pPr indent="-317500" lvl="4" marL="2286000" algn="l">
              <a:lnSpc>
                <a:spcPct val="90000"/>
              </a:lnSpc>
              <a:spcBef>
                <a:spcPts val="1600"/>
              </a:spcBef>
              <a:spcAft>
                <a:spcPts val="0"/>
              </a:spcAft>
              <a:buClr>
                <a:schemeClr val="dk1"/>
              </a:buClr>
              <a:buSzPts val="1400"/>
              <a:buChar char="○"/>
              <a:defRPr/>
            </a:lvl5pPr>
            <a:lvl6pPr indent="-317500" lvl="5" marL="2743200" algn="l">
              <a:lnSpc>
                <a:spcPct val="90000"/>
              </a:lnSpc>
              <a:spcBef>
                <a:spcPts val="1600"/>
              </a:spcBef>
              <a:spcAft>
                <a:spcPts val="0"/>
              </a:spcAft>
              <a:buClr>
                <a:schemeClr val="dk1"/>
              </a:buClr>
              <a:buSzPts val="1400"/>
              <a:buChar char="■"/>
              <a:defRPr/>
            </a:lvl6pPr>
            <a:lvl7pPr indent="-317500" lvl="6" marL="3200400" algn="l">
              <a:lnSpc>
                <a:spcPct val="90000"/>
              </a:lnSpc>
              <a:spcBef>
                <a:spcPts val="1600"/>
              </a:spcBef>
              <a:spcAft>
                <a:spcPts val="0"/>
              </a:spcAft>
              <a:buClr>
                <a:schemeClr val="dk1"/>
              </a:buClr>
              <a:buSzPts val="1400"/>
              <a:buChar char="●"/>
              <a:defRPr/>
            </a:lvl7pPr>
            <a:lvl8pPr indent="-317500" lvl="7" marL="3657600" algn="l">
              <a:lnSpc>
                <a:spcPct val="90000"/>
              </a:lnSpc>
              <a:spcBef>
                <a:spcPts val="1600"/>
              </a:spcBef>
              <a:spcAft>
                <a:spcPts val="0"/>
              </a:spcAft>
              <a:buClr>
                <a:schemeClr val="dk1"/>
              </a:buClr>
              <a:buSzPts val="1400"/>
              <a:buChar char="○"/>
              <a:defRPr/>
            </a:lvl8pPr>
            <a:lvl9pPr indent="-317500" lvl="8" marL="4114800" algn="l">
              <a:lnSpc>
                <a:spcPct val="90000"/>
              </a:lnSpc>
              <a:spcBef>
                <a:spcPts val="1600"/>
              </a:spcBef>
              <a:spcAft>
                <a:spcPts val="1600"/>
              </a:spcAft>
              <a:buClr>
                <a:schemeClr val="dk1"/>
              </a:buClr>
              <a:buSzPts val="1400"/>
              <a:buChar char="■"/>
              <a:defRPr/>
            </a:lvl9pPr>
          </a:lstStyle>
          <a:p/>
        </p:txBody>
      </p:sp>
      <p:sp>
        <p:nvSpPr>
          <p:cNvPr id="26" name="Google Shape;26;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7" name="Shape 27"/>
        <p:cNvGrpSpPr/>
        <p:nvPr/>
      </p:nvGrpSpPr>
      <p:grpSpPr>
        <a:xfrm>
          <a:off x="0" y="0"/>
          <a:ext cx="0" cy="0"/>
          <a:chOff x="0" y="0"/>
          <a:chExt cx="0" cy="0"/>
        </a:xfrm>
      </p:grpSpPr>
      <p:sp>
        <p:nvSpPr>
          <p:cNvPr id="28" name="Google Shape;28;p7"/>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7"/>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0" name="Google Shape;30;p7"/>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7"/>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7"/>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33" name="Shape 33"/>
        <p:cNvGrpSpPr/>
        <p:nvPr/>
      </p:nvGrpSpPr>
      <p:grpSpPr>
        <a:xfrm>
          <a:off x="0" y="0"/>
          <a:ext cx="0" cy="0"/>
          <a:chOff x="0" y="0"/>
          <a:chExt cx="0" cy="0"/>
        </a:xfrm>
      </p:grpSpPr>
      <p:sp>
        <p:nvSpPr>
          <p:cNvPr id="34" name="Google Shape;34;p8"/>
          <p:cNvSpPr txBox="1"/>
          <p:nvPr>
            <p:ph type="title"/>
          </p:nvPr>
        </p:nvSpPr>
        <p:spPr>
          <a:xfrm>
            <a:off x="623888" y="1282304"/>
            <a:ext cx="7886700" cy="2139553"/>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8"/>
          <p:cNvSpPr txBox="1"/>
          <p:nvPr>
            <p:ph idx="1" type="body"/>
          </p:nvPr>
        </p:nvSpPr>
        <p:spPr>
          <a:xfrm>
            <a:off x="623888" y="3442098"/>
            <a:ext cx="7886700" cy="112514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6" name="Google Shape;36;p8"/>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8"/>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8"/>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9" name="Shape 39"/>
        <p:cNvGrpSpPr/>
        <p:nvPr/>
      </p:nvGrpSpPr>
      <p:grpSpPr>
        <a:xfrm>
          <a:off x="0" y="0"/>
          <a:ext cx="0" cy="0"/>
          <a:chOff x="0" y="0"/>
          <a:chExt cx="0" cy="0"/>
        </a:xfrm>
      </p:grpSpPr>
      <p:sp>
        <p:nvSpPr>
          <p:cNvPr id="40" name="Google Shape;40;p9"/>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9"/>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2" name="Google Shape;42;p9"/>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3" name="Google Shape;43;p9"/>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9"/>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6" name="Shape 46"/>
        <p:cNvGrpSpPr/>
        <p:nvPr/>
      </p:nvGrpSpPr>
      <p:grpSpPr>
        <a:xfrm>
          <a:off x="0" y="0"/>
          <a:ext cx="0" cy="0"/>
          <a:chOff x="0" y="0"/>
          <a:chExt cx="0" cy="0"/>
        </a:xfrm>
      </p:grpSpPr>
      <p:sp>
        <p:nvSpPr>
          <p:cNvPr id="47" name="Google Shape;47;p10"/>
          <p:cNvSpPr txBox="1"/>
          <p:nvPr>
            <p:ph type="title"/>
          </p:nvPr>
        </p:nvSpPr>
        <p:spPr>
          <a:xfrm>
            <a:off x="629841" y="273844"/>
            <a:ext cx="7886700" cy="99417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0"/>
          <p:cNvSpPr txBox="1"/>
          <p:nvPr>
            <p:ph idx="1" type="body"/>
          </p:nvPr>
        </p:nvSpPr>
        <p:spPr>
          <a:xfrm>
            <a:off x="629842" y="1260872"/>
            <a:ext cx="3868340" cy="6179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49" name="Google Shape;49;p10"/>
          <p:cNvSpPr txBox="1"/>
          <p:nvPr>
            <p:ph idx="2" type="body"/>
          </p:nvPr>
        </p:nvSpPr>
        <p:spPr>
          <a:xfrm>
            <a:off x="629842" y="1878806"/>
            <a:ext cx="3868340" cy="2763441"/>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0" name="Google Shape;50;p10"/>
          <p:cNvSpPr txBox="1"/>
          <p:nvPr>
            <p:ph idx="3" type="body"/>
          </p:nvPr>
        </p:nvSpPr>
        <p:spPr>
          <a:xfrm>
            <a:off x="4629150" y="1260872"/>
            <a:ext cx="3887391" cy="6179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51" name="Google Shape;51;p10"/>
          <p:cNvSpPr txBox="1"/>
          <p:nvPr>
            <p:ph idx="4" type="body"/>
          </p:nvPr>
        </p:nvSpPr>
        <p:spPr>
          <a:xfrm>
            <a:off x="4629150" y="1878806"/>
            <a:ext cx="3887391" cy="2763441"/>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2" name="Google Shape;52;p10"/>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0"/>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2" Type="http://schemas.openxmlformats.org/officeDocument/2006/relationships/theme" Target="../theme/theme3.xml"/><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 name="Google Shape;9;p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 name="Google Shape;10;p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94" name="Google Shape;94;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95" name="Google Shape;95;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AR"/>
              <a:t>‹#›</a:t>
            </a:fld>
            <a:endParaRPr/>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image" Target="../media/image20.png"/><Relationship Id="rId4" Type="http://schemas.openxmlformats.org/officeDocument/2006/relationships/image" Target="../media/image2.png"/><Relationship Id="rId5" Type="http://schemas.openxmlformats.org/officeDocument/2006/relationships/hyperlink" Target="https://docs.google.com/document/d/1F8Cn5PCjpjLUD4cSkluebX796gLfAcQZ/edit?usp=sharing&amp;ouid=112376807564584144568&amp;rtpof=true&amp;sd=tru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image" Target="../media/image2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image" Target="../media/image39.png"/><Relationship Id="rId4" Type="http://schemas.openxmlformats.org/officeDocument/2006/relationships/image" Target="../media/image4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 Id="rId3"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2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 Id="rId3" Type="http://schemas.openxmlformats.org/officeDocument/2006/relationships/image" Target="../media/image3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image" Target="../media/image41.png"/><Relationship Id="rId4" Type="http://schemas.openxmlformats.org/officeDocument/2006/relationships/image" Target="../media/image39.png"/><Relationship Id="rId5" Type="http://schemas.openxmlformats.org/officeDocument/2006/relationships/image" Target="../media/image3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 Id="rId3" Type="http://schemas.openxmlformats.org/officeDocument/2006/relationships/image" Target="../media/image1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image" Target="../media/image4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image" Target="../media/image32.png"/><Relationship Id="rId4" Type="http://schemas.openxmlformats.org/officeDocument/2006/relationships/image" Target="../media/image4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image" Target="../media/image32.png"/><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 Id="rId3" Type="http://schemas.openxmlformats.org/officeDocument/2006/relationships/image" Target="../media/image32.png"/><Relationship Id="rId4" Type="http://schemas.openxmlformats.org/officeDocument/2006/relationships/image" Target="../media/image4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 Id="rId3" Type="http://schemas.openxmlformats.org/officeDocument/2006/relationships/image" Target="../media/image32.png"/><Relationship Id="rId4" Type="http://schemas.openxmlformats.org/officeDocument/2006/relationships/image" Target="../media/image4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4.xml"/><Relationship Id="rId3" Type="http://schemas.openxmlformats.org/officeDocument/2006/relationships/image" Target="../media/image1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6.xml"/><Relationship Id="rId3"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7.xml"/><Relationship Id="rId3" Type="http://schemas.openxmlformats.org/officeDocument/2006/relationships/image" Target="../media/image32.png"/><Relationship Id="rId4" Type="http://schemas.openxmlformats.org/officeDocument/2006/relationships/image" Target="../media/image44.png"/><Relationship Id="rId5" Type="http://schemas.openxmlformats.org/officeDocument/2006/relationships/image" Target="../media/image4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 Id="rId3" Type="http://schemas.openxmlformats.org/officeDocument/2006/relationships/image" Target="../media/image2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image" Target="../media/image20.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30.png"/><Relationship Id="rId4" Type="http://schemas.openxmlformats.org/officeDocument/2006/relationships/image" Target="../media/image2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image" Target="../media/image2.png"/><Relationship Id="rId4" Type="http://schemas.openxmlformats.org/officeDocument/2006/relationships/image" Target="../media/image37.png"/><Relationship Id="rId5" Type="http://schemas.openxmlformats.org/officeDocument/2006/relationships/image" Target="../media/image50.png"/></Relationships>
</file>

<file path=ppt/slides/_rels/slide51.xml.rels><?xml version="1.0" encoding="UTF-8" standalone="yes"?><Relationships xmlns="http://schemas.openxmlformats.org/package/2006/relationships"><Relationship Id="rId10" Type="http://schemas.openxmlformats.org/officeDocument/2006/relationships/hyperlink" Target="https://www.w3schools.com/sql/exercise.asp" TargetMode="External"/><Relationship Id="rId1" Type="http://schemas.openxmlformats.org/officeDocument/2006/relationships/slideLayout" Target="../slideLayouts/slideLayout19.xml"/><Relationship Id="rId2" Type="http://schemas.openxmlformats.org/officeDocument/2006/relationships/notesSlide" Target="../notesSlides/notesSlide51.xml"/><Relationship Id="rId3" Type="http://schemas.openxmlformats.org/officeDocument/2006/relationships/image" Target="../media/image36.png"/><Relationship Id="rId4" Type="http://schemas.openxmlformats.org/officeDocument/2006/relationships/hyperlink" Target="https://www.campusmvp.es/recursos/post/buenas-razones-para-aprender-sql.aspx" TargetMode="External"/><Relationship Id="rId9" Type="http://schemas.openxmlformats.org/officeDocument/2006/relationships/hyperlink" Target="https://revistabyte.es/comparativa/comparativa-bases-de-datos-2020/" TargetMode="External"/><Relationship Id="rId5" Type="http://schemas.openxmlformats.org/officeDocument/2006/relationships/hyperlink" Target="https://www.campusmvp.es/recursos/post/buenas-razones-para-aprender-sql.aspx" TargetMode="External"/><Relationship Id="rId6" Type="http://schemas.openxmlformats.org/officeDocument/2006/relationships/hyperlink" Target="https://www.campusmvp.es/recursos/post/buenas-razones-para-aprender-sql.aspx" TargetMode="External"/><Relationship Id="rId7" Type="http://schemas.openxmlformats.org/officeDocument/2006/relationships/hyperlink" Target="https://revistabyte.es/comparativa/comparativa-bases-de-datos-2020/" TargetMode="External"/><Relationship Id="rId8" Type="http://schemas.openxmlformats.org/officeDocument/2006/relationships/hyperlink" Target="https://revistabyte.es/comparativa/comparativa-bases-de-datos-2020/"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30"/>
          <p:cNvSpPr txBox="1"/>
          <p:nvPr/>
        </p:nvSpPr>
        <p:spPr>
          <a:xfrm>
            <a:off x="1461300" y="22529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lang="es-AR" sz="4000">
                <a:solidFill>
                  <a:srgbClr val="EAFF6A"/>
                </a:solidFill>
                <a:latin typeface="DM Sans"/>
                <a:ea typeface="DM Sans"/>
                <a:cs typeface="DM Sans"/>
                <a:sym typeface="DM Sans"/>
              </a:rPr>
              <a:t>Sentencias y Sublenguajes</a:t>
            </a:r>
            <a:endParaRPr b="1" i="0" sz="4000" u="none" cap="none" strike="noStrike">
              <a:solidFill>
                <a:srgbClr val="EAFF6A"/>
              </a:solidFill>
              <a:latin typeface="DM Sans"/>
              <a:ea typeface="DM Sans"/>
              <a:cs typeface="DM Sans"/>
              <a:sym typeface="DM Sans"/>
            </a:endParaRPr>
          </a:p>
        </p:txBody>
      </p:sp>
      <p:sp>
        <p:nvSpPr>
          <p:cNvPr id="126" name="Google Shape;126;p30"/>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1" lang="es-AR" sz="1800">
                <a:solidFill>
                  <a:schemeClr val="lt1"/>
                </a:solidFill>
                <a:latin typeface="DM Sans"/>
                <a:ea typeface="DM Sans"/>
                <a:cs typeface="DM Sans"/>
                <a:sym typeface="DM Sans"/>
              </a:rPr>
              <a:t>Unidad </a:t>
            </a:r>
            <a:r>
              <a:rPr b="1" i="0" lang="es-AR" sz="1800" u="none" cap="none" strike="noStrike">
                <a:solidFill>
                  <a:schemeClr val="lt1"/>
                </a:solidFill>
                <a:latin typeface="DM Sans"/>
                <a:ea typeface="DM Sans"/>
                <a:cs typeface="DM Sans"/>
                <a:sym typeface="DM Sans"/>
              </a:rPr>
              <a:t>02.</a:t>
            </a:r>
            <a:r>
              <a:rPr b="0" i="0" lang="es-AR" sz="1800" u="none" cap="none" strike="noStrike">
                <a:solidFill>
                  <a:schemeClr val="lt1"/>
                </a:solidFill>
                <a:latin typeface="DM Sans"/>
                <a:ea typeface="DM Sans"/>
                <a:cs typeface="DM Sans"/>
                <a:sym typeface="DM Sans"/>
              </a:rPr>
              <a:t> SQL</a:t>
            </a:r>
            <a:endParaRPr b="0" i="0" sz="1600" u="none" cap="none" strike="noStrike">
              <a:solidFill>
                <a:schemeClr val="lt1"/>
              </a:solidFill>
              <a:latin typeface="DM Sans"/>
              <a:ea typeface="DM Sans"/>
              <a:cs typeface="DM Sans"/>
              <a:sym typeface="DM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9"/>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236" name="Google Shape;236;p39"/>
          <p:cNvSpPr txBox="1"/>
          <p:nvPr/>
        </p:nvSpPr>
        <p:spPr>
          <a:xfrm>
            <a:off x="473350" y="1626100"/>
            <a:ext cx="7672500" cy="24936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2500"/>
              <a:buFont typeface="Arial"/>
              <a:buNone/>
            </a:pPr>
            <a:r>
              <a:rPr b="0" i="0" lang="es-AR" sz="2500" u="none" cap="none" strike="noStrike">
                <a:solidFill>
                  <a:srgbClr val="B7B7B7"/>
                </a:solidFill>
                <a:latin typeface="DM Sans"/>
                <a:ea typeface="DM Sans"/>
                <a:cs typeface="DM Sans"/>
                <a:sym typeface="DM Sans"/>
              </a:rPr>
              <a:t>Por ahora pongamos el foco en la estructura; a continuación veremos cada palabra en detalle.</a:t>
            </a:r>
            <a:br>
              <a:rPr b="0" i="0" lang="es-AR" sz="2500" u="none" cap="none" strike="noStrike">
                <a:solidFill>
                  <a:srgbClr val="B7B7B7"/>
                </a:solidFill>
                <a:latin typeface="DM Sans"/>
                <a:ea typeface="DM Sans"/>
                <a:cs typeface="DM Sans"/>
                <a:sym typeface="DM Sans"/>
              </a:rPr>
            </a:br>
            <a:r>
              <a:rPr b="1" i="0" lang="es-AR" sz="2500" u="none" cap="none" strike="noStrike">
                <a:solidFill>
                  <a:srgbClr val="B7B7B7"/>
                </a:solidFill>
                <a:latin typeface="DM Sans"/>
                <a:ea typeface="DM Sans"/>
                <a:cs typeface="DM Sans"/>
                <a:sym typeface="DM Sans"/>
              </a:rPr>
              <a:t>Para consultar determinados campos de una tabla: </a:t>
            </a:r>
            <a:r>
              <a:rPr b="0" i="0" lang="es-AR" sz="2500" u="none" cap="none" strike="noStrike">
                <a:solidFill>
                  <a:srgbClr val="83AEFB"/>
                </a:solidFill>
                <a:latin typeface="DM Sans"/>
                <a:ea typeface="DM Sans"/>
                <a:cs typeface="DM Sans"/>
                <a:sym typeface="DM Sans"/>
              </a:rPr>
              <a:t>SELECT</a:t>
            </a:r>
            <a:r>
              <a:rPr b="0" i="0" lang="es-AR" sz="2500" u="none" cap="none" strike="noStrike">
                <a:solidFill>
                  <a:srgbClr val="B7B7B7"/>
                </a:solidFill>
                <a:latin typeface="DM Sans"/>
                <a:ea typeface="DM Sans"/>
                <a:cs typeface="DM Sans"/>
                <a:sym typeface="DM Sans"/>
              </a:rPr>
              <a:t> id_class, description</a:t>
            </a:r>
            <a:r>
              <a:rPr b="0" i="0" lang="es-AR" sz="2500" u="none" cap="none" strike="noStrike">
                <a:solidFill>
                  <a:srgbClr val="83AEFB"/>
                </a:solidFill>
                <a:latin typeface="DM Sans"/>
                <a:ea typeface="DM Sans"/>
                <a:cs typeface="DM Sans"/>
                <a:sym typeface="DM Sans"/>
              </a:rPr>
              <a:t> FROM</a:t>
            </a:r>
            <a:r>
              <a:rPr b="0" i="0" lang="es-AR" sz="2500" u="none" cap="none" strike="noStrike">
                <a:solidFill>
                  <a:srgbClr val="B7B7B7"/>
                </a:solidFill>
                <a:latin typeface="DM Sans"/>
                <a:ea typeface="DM Sans"/>
                <a:cs typeface="DM Sans"/>
                <a:sym typeface="DM Sans"/>
              </a:rPr>
              <a:t> class; </a:t>
            </a:r>
            <a:endParaRPr b="0" i="0" sz="2500" u="none" cap="none" strike="noStrike">
              <a:solidFill>
                <a:srgbClr val="B7B7B7"/>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2500"/>
              <a:buFont typeface="Arial"/>
              <a:buNone/>
            </a:pPr>
            <a:r>
              <a:rPr b="1" i="0" lang="es-AR" sz="2500" u="none" cap="none" strike="noStrike">
                <a:solidFill>
                  <a:srgbClr val="B7B7B7"/>
                </a:solidFill>
                <a:latin typeface="DM Sans"/>
                <a:ea typeface="DM Sans"/>
                <a:cs typeface="DM Sans"/>
                <a:sym typeface="DM Sans"/>
              </a:rPr>
              <a:t>Para consultar todos los campos de una tabla: </a:t>
            </a:r>
            <a:endParaRPr b="1" i="0" sz="2500" u="none" cap="none" strike="noStrike">
              <a:solidFill>
                <a:srgbClr val="B7B7B7"/>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2500"/>
              <a:buFont typeface="Arial"/>
              <a:buNone/>
            </a:pPr>
            <a:r>
              <a:rPr b="0" i="0" lang="es-AR" sz="2500" u="none" cap="none" strike="noStrike">
                <a:solidFill>
                  <a:srgbClr val="83AEFB"/>
                </a:solidFill>
                <a:latin typeface="DM Sans"/>
                <a:ea typeface="DM Sans"/>
                <a:cs typeface="DM Sans"/>
                <a:sym typeface="DM Sans"/>
              </a:rPr>
              <a:t>SELECT</a:t>
            </a:r>
            <a:r>
              <a:rPr b="0" i="0" lang="es-AR" sz="2500" u="none" cap="none" strike="noStrike">
                <a:solidFill>
                  <a:srgbClr val="B7B7B7"/>
                </a:solidFill>
                <a:latin typeface="DM Sans"/>
                <a:ea typeface="DM Sans"/>
                <a:cs typeface="DM Sans"/>
                <a:sym typeface="DM Sans"/>
              </a:rPr>
              <a:t> * </a:t>
            </a:r>
            <a:r>
              <a:rPr b="0" i="0" lang="es-AR" sz="2500" u="none" cap="none" strike="noStrike">
                <a:solidFill>
                  <a:srgbClr val="83AEFB"/>
                </a:solidFill>
                <a:latin typeface="DM Sans"/>
                <a:ea typeface="DM Sans"/>
                <a:cs typeface="DM Sans"/>
                <a:sym typeface="DM Sans"/>
              </a:rPr>
              <a:t>FROM</a:t>
            </a:r>
            <a:r>
              <a:rPr b="0" i="0" lang="es-AR" sz="2500" u="none" cap="none" strike="noStrike">
                <a:solidFill>
                  <a:srgbClr val="B7B7B7"/>
                </a:solidFill>
                <a:latin typeface="DM Sans"/>
                <a:ea typeface="DM Sans"/>
                <a:cs typeface="DM Sans"/>
                <a:sym typeface="DM Sans"/>
              </a:rPr>
              <a:t> class;</a:t>
            </a:r>
            <a:endParaRPr b="0" i="0" sz="2500" u="none" cap="none" strike="noStrike">
              <a:solidFill>
                <a:srgbClr val="B7B7B7"/>
              </a:solidFill>
              <a:latin typeface="DM Sans"/>
              <a:ea typeface="DM Sans"/>
              <a:cs typeface="DM Sans"/>
              <a:sym typeface="DM Sans"/>
            </a:endParaRPr>
          </a:p>
        </p:txBody>
      </p:sp>
      <p:grpSp>
        <p:nvGrpSpPr>
          <p:cNvPr id="237" name="Google Shape;237;p39"/>
          <p:cNvGrpSpPr/>
          <p:nvPr/>
        </p:nvGrpSpPr>
        <p:grpSpPr>
          <a:xfrm>
            <a:off x="473351" y="619523"/>
            <a:ext cx="738900" cy="738900"/>
            <a:chOff x="473351" y="619523"/>
            <a:chExt cx="738900" cy="738900"/>
          </a:xfrm>
        </p:grpSpPr>
        <p:sp>
          <p:nvSpPr>
            <p:cNvPr id="238" name="Google Shape;238;p39"/>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9" name="Google Shape;239;p39"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0"/>
          <p:cNvSpPr txBox="1"/>
          <p:nvPr/>
        </p:nvSpPr>
        <p:spPr>
          <a:xfrm>
            <a:off x="473350" y="619525"/>
            <a:ext cx="8141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Algunas aclaraciones sobre la sintaxis</a:t>
            </a:r>
            <a:endParaRPr b="1" i="0" sz="4000" u="none" cap="none" strike="noStrike">
              <a:solidFill>
                <a:schemeClr val="dk1"/>
              </a:solidFill>
              <a:latin typeface="DM Sans"/>
              <a:ea typeface="DM Sans"/>
              <a:cs typeface="DM Sans"/>
              <a:sym typeface="DM Sans"/>
            </a:endParaRPr>
          </a:p>
        </p:txBody>
      </p:sp>
      <p:sp>
        <p:nvSpPr>
          <p:cNvPr id="245" name="Google Shape;245;p40"/>
          <p:cNvSpPr txBox="1"/>
          <p:nvPr/>
        </p:nvSpPr>
        <p:spPr>
          <a:xfrm>
            <a:off x="473350" y="1908175"/>
            <a:ext cx="3834600" cy="14316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Las sentencias SQL no son sensibles a las mayúsculas y minúsculas. No obstante, es importante respetarlas al colocar el nombre de un campo o tabla</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Cada sistema de bases de datos tiene sus particularidades sintácticas</a:t>
            </a:r>
            <a:endParaRPr b="0" i="0" sz="1350" u="none" cap="none" strike="noStrike">
              <a:solidFill>
                <a:srgbClr val="000000"/>
              </a:solidFill>
              <a:latin typeface="DM Sans"/>
              <a:ea typeface="DM Sans"/>
              <a:cs typeface="DM Sans"/>
              <a:sym typeface="DM Sans"/>
            </a:endParaRPr>
          </a:p>
        </p:txBody>
      </p:sp>
      <p:sp>
        <p:nvSpPr>
          <p:cNvPr id="246" name="Google Shape;246;p40"/>
          <p:cNvSpPr txBox="1"/>
          <p:nvPr/>
        </p:nvSpPr>
        <p:spPr>
          <a:xfrm>
            <a:off x="4527575" y="1908175"/>
            <a:ext cx="3834600" cy="12237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Sin embargo, si conocemos la base de SQL podremos adaptarnos sin dificultades</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Cada consulta finaliza con punto y coma (;) </a:t>
            </a:r>
            <a:endParaRPr b="0" i="0" sz="1350" u="none" cap="none" strike="noStrike">
              <a:solidFill>
                <a:srgbClr val="000000"/>
              </a:solidFill>
              <a:latin typeface="DM Sans"/>
              <a:ea typeface="DM Sans"/>
              <a:cs typeface="DM Sans"/>
              <a:sym typeface="DM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1"/>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lt1"/>
                </a:solidFill>
                <a:latin typeface="DM Sans"/>
                <a:ea typeface="DM Sans"/>
                <a:cs typeface="DM Sans"/>
                <a:sym typeface="DM Sans"/>
              </a:rPr>
              <a:t>Consulta</a:t>
            </a:r>
            <a:endParaRPr b="1" i="0" sz="4000" u="none" cap="none" strike="noStrike">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rgbClr val="EA90FF"/>
                </a:solidFill>
                <a:latin typeface="DM Sans"/>
                <a:ea typeface="DM Sans"/>
                <a:cs typeface="DM Sans"/>
                <a:sym typeface="DM Sans"/>
              </a:rPr>
              <a:t>de selección</a:t>
            </a:r>
            <a:endParaRPr b="1" i="0" sz="4000" u="none" cap="none" strike="noStrike">
              <a:solidFill>
                <a:srgbClr val="EA90FF"/>
              </a:solidFill>
              <a:latin typeface="DM Sans"/>
              <a:ea typeface="DM Sans"/>
              <a:cs typeface="DM Sans"/>
              <a:sym typeface="DM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2"/>
          <p:cNvSpPr txBox="1"/>
          <p:nvPr/>
        </p:nvSpPr>
        <p:spPr>
          <a:xfrm>
            <a:off x="1461300"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Uso de SELECT-FROM</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3"/>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SELECT * FROM </a:t>
            </a:r>
            <a:r>
              <a:rPr b="1" i="0" lang="es-AR" sz="4000" u="none" cap="none" strike="noStrike">
                <a:solidFill>
                  <a:schemeClr val="dk2"/>
                </a:solidFill>
                <a:latin typeface="DM Sans"/>
                <a:ea typeface="DM Sans"/>
                <a:cs typeface="DM Sans"/>
                <a:sym typeface="DM Sans"/>
              </a:rPr>
              <a:t>(tabla)</a:t>
            </a:r>
            <a:endParaRPr b="1" i="0" sz="4000" u="none" cap="none" strike="noStrike">
              <a:solidFill>
                <a:schemeClr val="dk2"/>
              </a:solidFill>
              <a:latin typeface="DM Sans"/>
              <a:ea typeface="DM Sans"/>
              <a:cs typeface="DM Sans"/>
              <a:sym typeface="DM Sans"/>
            </a:endParaRPr>
          </a:p>
        </p:txBody>
      </p:sp>
      <p:sp>
        <p:nvSpPr>
          <p:cNvPr id="262" name="Google Shape;262;p43"/>
          <p:cNvSpPr txBox="1"/>
          <p:nvPr/>
        </p:nvSpPr>
        <p:spPr>
          <a:xfrm>
            <a:off x="473350" y="1908175"/>
            <a:ext cx="3834600" cy="8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AR" sz="1350" u="none" cap="none" strike="noStrike">
                <a:solidFill>
                  <a:srgbClr val="000000"/>
                </a:solidFill>
                <a:latin typeface="DM Sans"/>
                <a:ea typeface="DM Sans"/>
                <a:cs typeface="DM Sans"/>
                <a:sym typeface="DM Sans"/>
              </a:rPr>
              <a:t>La sentencia </a:t>
            </a:r>
            <a:r>
              <a:rPr b="0" i="0" lang="es-AR" sz="1350" u="none" cap="none" strike="noStrike">
                <a:solidFill>
                  <a:srgbClr val="000000"/>
                </a:solidFill>
                <a:highlight>
                  <a:srgbClr val="EAFF6A"/>
                </a:highlight>
                <a:latin typeface="DM Sans"/>
                <a:ea typeface="DM Sans"/>
                <a:cs typeface="DM Sans"/>
                <a:sym typeface="DM Sans"/>
              </a:rPr>
              <a:t>SELECT</a:t>
            </a:r>
            <a:r>
              <a:rPr b="0" i="0" lang="es-AR" sz="1350" u="none" cap="none" strike="noStrike">
                <a:solidFill>
                  <a:srgbClr val="000000"/>
                </a:solidFill>
                <a:latin typeface="DM Sans"/>
                <a:ea typeface="DM Sans"/>
                <a:cs typeface="DM Sans"/>
                <a:sym typeface="DM Sans"/>
              </a:rPr>
              <a:t>, como lo indica su nombre, permite </a:t>
            </a:r>
            <a:r>
              <a:rPr b="1" i="0" lang="es-AR" sz="1350" u="none" cap="none" strike="noStrike">
                <a:solidFill>
                  <a:srgbClr val="000000"/>
                </a:solidFill>
                <a:latin typeface="DM Sans"/>
                <a:ea typeface="DM Sans"/>
                <a:cs typeface="DM Sans"/>
                <a:sym typeface="DM Sans"/>
              </a:rPr>
              <a:t>seleccionar información</a:t>
            </a:r>
            <a:r>
              <a:rPr b="0" i="0" lang="es-AR" sz="1350" u="none" cap="none" strike="noStrike">
                <a:solidFill>
                  <a:srgbClr val="000000"/>
                </a:solidFill>
                <a:latin typeface="DM Sans"/>
                <a:ea typeface="DM Sans"/>
                <a:cs typeface="DM Sans"/>
                <a:sym typeface="DM Sans"/>
              </a:rPr>
              <a:t> a extraer y gracias a esto visualizar el resultado.</a:t>
            </a:r>
            <a:endParaRPr b="0" i="0" sz="1350" u="none" cap="none" strike="noStrike">
              <a:solidFill>
                <a:srgbClr val="000000"/>
              </a:solidFill>
              <a:latin typeface="DM Sans"/>
              <a:ea typeface="DM Sans"/>
              <a:cs typeface="DM Sans"/>
              <a:sym typeface="DM Sans"/>
            </a:endParaRPr>
          </a:p>
        </p:txBody>
      </p:sp>
      <p:sp>
        <p:nvSpPr>
          <p:cNvPr id="263" name="Google Shape;263;p43"/>
          <p:cNvSpPr txBox="1"/>
          <p:nvPr/>
        </p:nvSpPr>
        <p:spPr>
          <a:xfrm>
            <a:off x="4527575" y="1908175"/>
            <a:ext cx="3834600" cy="8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AR" sz="1350" u="none" cap="none" strike="noStrike">
                <a:solidFill>
                  <a:srgbClr val="000000"/>
                </a:solidFill>
                <a:latin typeface="DM Sans"/>
                <a:ea typeface="DM Sans"/>
                <a:cs typeface="DM Sans"/>
                <a:sym typeface="DM Sans"/>
              </a:rPr>
              <a:t>La cláusula </a:t>
            </a:r>
            <a:r>
              <a:rPr b="0" i="0" lang="es-AR" sz="1350" u="none" cap="none" strike="noStrike">
                <a:solidFill>
                  <a:srgbClr val="000000"/>
                </a:solidFill>
                <a:highlight>
                  <a:srgbClr val="EAFF6A"/>
                </a:highlight>
                <a:latin typeface="DM Sans"/>
                <a:ea typeface="DM Sans"/>
                <a:cs typeface="DM Sans"/>
                <a:sym typeface="DM Sans"/>
              </a:rPr>
              <a:t>FROM</a:t>
            </a:r>
            <a:r>
              <a:rPr b="0" i="0" lang="es-AR" sz="1350" u="none" cap="none" strike="noStrike">
                <a:solidFill>
                  <a:srgbClr val="000000"/>
                </a:solidFill>
                <a:latin typeface="DM Sans"/>
                <a:ea typeface="DM Sans"/>
                <a:cs typeface="DM Sans"/>
                <a:sym typeface="DM Sans"/>
              </a:rPr>
              <a:t> complementa al SELECT. Esta </a:t>
            </a:r>
            <a:r>
              <a:rPr b="1" i="0" lang="es-AR" sz="1350" u="none" cap="none" strike="noStrike">
                <a:solidFill>
                  <a:srgbClr val="000000"/>
                </a:solidFill>
                <a:latin typeface="DM Sans"/>
                <a:ea typeface="DM Sans"/>
                <a:cs typeface="DM Sans"/>
                <a:sym typeface="DM Sans"/>
              </a:rPr>
              <a:t>declara la/s tabla/s </a:t>
            </a:r>
            <a:r>
              <a:rPr b="0" i="0" lang="es-AR" sz="1350" u="none" cap="none" strike="noStrike">
                <a:solidFill>
                  <a:srgbClr val="000000"/>
                </a:solidFill>
                <a:latin typeface="DM Sans"/>
                <a:ea typeface="DM Sans"/>
                <a:cs typeface="DM Sans"/>
                <a:sym typeface="DM Sans"/>
              </a:rPr>
              <a:t>desde la/s cual/es se va a extraer la información.</a:t>
            </a:r>
            <a:endParaRPr b="0" i="0" sz="1350" u="none" cap="none" strike="noStrike">
              <a:solidFill>
                <a:srgbClr val="000000"/>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4"/>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269" name="Google Shape;269;p44"/>
          <p:cNvSpPr txBox="1"/>
          <p:nvPr/>
        </p:nvSpPr>
        <p:spPr>
          <a:xfrm>
            <a:off x="473350" y="1626100"/>
            <a:ext cx="4912800" cy="21087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2500"/>
              <a:buFont typeface="Arial"/>
              <a:buNone/>
            </a:pPr>
            <a:r>
              <a:rPr b="1" i="0" lang="es-AR" sz="2500" u="none" cap="none" strike="noStrike">
                <a:solidFill>
                  <a:srgbClr val="83AEFB"/>
                </a:solidFill>
                <a:latin typeface="Consolas"/>
                <a:ea typeface="Consolas"/>
                <a:cs typeface="Consolas"/>
                <a:sym typeface="Consolas"/>
              </a:rPr>
              <a:t>SELECT</a:t>
            </a:r>
            <a:r>
              <a:rPr b="0" i="0" lang="es-AR" sz="2500" u="none" cap="none" strike="noStrike">
                <a:solidFill>
                  <a:srgbClr val="83AEFB"/>
                </a:solidFill>
                <a:latin typeface="Consolas"/>
                <a:ea typeface="Consolas"/>
                <a:cs typeface="Consolas"/>
                <a:sym typeface="Consolas"/>
              </a:rPr>
              <a:t> </a:t>
            </a:r>
            <a:r>
              <a:rPr b="0" i="0" lang="es-AR" sz="2500" u="none" cap="none" strike="noStrike">
                <a:solidFill>
                  <a:srgbClr val="B7B7B7"/>
                </a:solidFill>
                <a:latin typeface="Consolas"/>
                <a:ea typeface="Consolas"/>
                <a:cs typeface="Consolas"/>
                <a:sym typeface="Consolas"/>
              </a:rPr>
              <a:t>id_class, description</a:t>
            </a:r>
            <a:r>
              <a:rPr b="0" i="0" lang="es-AR" sz="2500" u="none" cap="none" strike="noStrike">
                <a:solidFill>
                  <a:srgbClr val="F3F3F3"/>
                </a:solidFill>
                <a:latin typeface="Consolas"/>
                <a:ea typeface="Consolas"/>
                <a:cs typeface="Consolas"/>
                <a:sym typeface="Consolas"/>
              </a:rPr>
              <a:t> </a:t>
            </a:r>
            <a:r>
              <a:rPr b="1" i="0" lang="es-AR" sz="2500" u="none" cap="none" strike="noStrike">
                <a:solidFill>
                  <a:srgbClr val="83AEFB"/>
                </a:solidFill>
                <a:latin typeface="Consolas"/>
                <a:ea typeface="Consolas"/>
                <a:cs typeface="Consolas"/>
                <a:sym typeface="Consolas"/>
              </a:rPr>
              <a:t>FROM</a:t>
            </a:r>
            <a:r>
              <a:rPr b="0" i="0" lang="es-AR" sz="2500" u="none" cap="none" strike="noStrike">
                <a:solidFill>
                  <a:srgbClr val="83AEFB"/>
                </a:solidFill>
                <a:latin typeface="Consolas"/>
                <a:ea typeface="Consolas"/>
                <a:cs typeface="Consolas"/>
                <a:sym typeface="Consolas"/>
              </a:rPr>
              <a:t> </a:t>
            </a:r>
            <a:r>
              <a:rPr b="0" i="0" lang="es-AR" sz="2500" u="none" cap="none" strike="noStrike">
                <a:solidFill>
                  <a:srgbClr val="B7B7B7"/>
                </a:solidFill>
                <a:latin typeface="Consolas"/>
                <a:ea typeface="Consolas"/>
                <a:cs typeface="Consolas"/>
                <a:sym typeface="Consolas"/>
              </a:rPr>
              <a:t>class;</a:t>
            </a:r>
            <a:endParaRPr b="0" i="0" sz="2500" u="none" cap="none" strike="noStrike">
              <a:solidFill>
                <a:srgbClr val="B7B7B7"/>
              </a:solidFill>
              <a:latin typeface="Consolas"/>
              <a:ea typeface="Consolas"/>
              <a:cs typeface="Consolas"/>
              <a:sym typeface="Consolas"/>
            </a:endParaRPr>
          </a:p>
          <a:p>
            <a:pPr indent="0" lvl="0" marL="0" marR="3810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2500"/>
              <a:buFont typeface="Arial"/>
              <a:buNone/>
            </a:pPr>
            <a:r>
              <a:rPr b="1" i="0" lang="es-AR" sz="2500" u="none" cap="none" strike="noStrike">
                <a:solidFill>
                  <a:srgbClr val="B7B7B7"/>
                </a:solidFill>
                <a:latin typeface="DM Sans"/>
                <a:ea typeface="DM Sans"/>
                <a:cs typeface="DM Sans"/>
                <a:sym typeface="DM Sans"/>
              </a:rPr>
              <a:t>¿Qué resultado obtendremos de esta consulta? </a:t>
            </a:r>
            <a:endParaRPr b="1" i="0" sz="2500" u="none" cap="none" strike="noStrike">
              <a:solidFill>
                <a:srgbClr val="B7B7B7"/>
              </a:solidFill>
              <a:latin typeface="Helvetica Neue"/>
              <a:ea typeface="Helvetica Neue"/>
              <a:cs typeface="Helvetica Neue"/>
              <a:sym typeface="Helvetica Neue"/>
            </a:endParaRPr>
          </a:p>
        </p:txBody>
      </p:sp>
      <p:grpSp>
        <p:nvGrpSpPr>
          <p:cNvPr id="270" name="Google Shape;270;p44"/>
          <p:cNvGrpSpPr/>
          <p:nvPr/>
        </p:nvGrpSpPr>
        <p:grpSpPr>
          <a:xfrm>
            <a:off x="473351" y="619523"/>
            <a:ext cx="738900" cy="738900"/>
            <a:chOff x="473351" y="619523"/>
            <a:chExt cx="738900" cy="738900"/>
          </a:xfrm>
        </p:grpSpPr>
        <p:sp>
          <p:nvSpPr>
            <p:cNvPr id="271" name="Google Shape;271;p44"/>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2" name="Google Shape;272;p44"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pic>
        <p:nvPicPr>
          <p:cNvPr id="273" name="Google Shape;273;p44"/>
          <p:cNvPicPr preferRelativeResize="0"/>
          <p:nvPr/>
        </p:nvPicPr>
        <p:blipFill rotWithShape="1">
          <a:blip r:embed="rId4">
            <a:alphaModFix/>
          </a:blip>
          <a:srcRect b="0" l="0" r="0" t="0"/>
          <a:stretch/>
        </p:blipFill>
        <p:spPr>
          <a:xfrm>
            <a:off x="5712875" y="1384497"/>
            <a:ext cx="2923975" cy="283171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5"/>
          <p:cNvSpPr txBox="1"/>
          <p:nvPr/>
        </p:nvSpPr>
        <p:spPr>
          <a:xfrm>
            <a:off x="501450" y="990513"/>
            <a:ext cx="7310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Selección de determinados campos</a:t>
            </a:r>
            <a:endParaRPr b="1" i="0" sz="4000" u="none" cap="none" strike="noStrike">
              <a:solidFill>
                <a:schemeClr val="dk1"/>
              </a:solidFill>
              <a:latin typeface="DM Sans"/>
              <a:ea typeface="DM Sans"/>
              <a:cs typeface="DM Sans"/>
              <a:sym typeface="DM Sans"/>
            </a:endParaRPr>
          </a:p>
        </p:txBody>
      </p:sp>
      <p:sp>
        <p:nvSpPr>
          <p:cNvPr id="279" name="Google Shape;279;p45"/>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EJEMPLO EN VIVO</a:t>
            </a:r>
            <a:endParaRPr b="0" i="0" sz="1400" u="none" cap="none" strike="noStrike">
              <a:solidFill>
                <a:srgbClr val="000000"/>
              </a:solidFill>
              <a:latin typeface="DM Sans"/>
              <a:ea typeface="DM Sans"/>
              <a:cs typeface="DM Sans"/>
              <a:sym typeface="DM Sans"/>
            </a:endParaRPr>
          </a:p>
        </p:txBody>
      </p:sp>
      <p:sp>
        <p:nvSpPr>
          <p:cNvPr id="280" name="Google Shape;280;p45"/>
          <p:cNvSpPr txBox="1"/>
          <p:nvPr/>
        </p:nvSpPr>
        <p:spPr>
          <a:xfrm>
            <a:off x="473350" y="2365375"/>
            <a:ext cx="3834600" cy="14316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El orden de los campos en el  SELECT es irrelevante.</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Podemos definir el que necesitemos en primer lugar, independientemente de la posición donde éste, haya sido definido cuando se creó la tabla.</a:t>
            </a:r>
            <a:endParaRPr b="0" i="0" sz="1350" u="none" cap="none" strike="noStrike">
              <a:solidFill>
                <a:srgbClr val="000000"/>
              </a:solidFill>
              <a:latin typeface="DM Sans"/>
              <a:ea typeface="DM Sans"/>
              <a:cs typeface="DM Sans"/>
              <a:sym typeface="DM Sans"/>
            </a:endParaRPr>
          </a:p>
        </p:txBody>
      </p:sp>
      <p:sp>
        <p:nvSpPr>
          <p:cNvPr id="281" name="Google Shape;281;p45"/>
          <p:cNvSpPr txBox="1"/>
          <p:nvPr/>
        </p:nvSpPr>
        <p:spPr>
          <a:xfrm>
            <a:off x="4527575" y="2365375"/>
            <a:ext cx="3834600" cy="8082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Al visualizar el resultado, el orden de los campos será tal como lo coloquemos en la consulta.</a:t>
            </a:r>
            <a:endParaRPr b="0" i="0" sz="1350" u="none" cap="none" strike="noStrike">
              <a:solidFill>
                <a:srgbClr val="000000"/>
              </a:solidFill>
              <a:latin typeface="DM Sans"/>
              <a:ea typeface="DM Sans"/>
              <a:cs typeface="DM Sans"/>
              <a:sym typeface="DM Sans"/>
            </a:endParaRPr>
          </a:p>
        </p:txBody>
      </p:sp>
      <p:grpSp>
        <p:nvGrpSpPr>
          <p:cNvPr id="282" name="Google Shape;282;p45"/>
          <p:cNvGrpSpPr/>
          <p:nvPr/>
        </p:nvGrpSpPr>
        <p:grpSpPr>
          <a:xfrm>
            <a:off x="473350" y="468278"/>
            <a:ext cx="431074" cy="431074"/>
            <a:chOff x="473351" y="619523"/>
            <a:chExt cx="738900" cy="738900"/>
          </a:xfrm>
        </p:grpSpPr>
        <p:sp>
          <p:nvSpPr>
            <p:cNvPr id="283" name="Google Shape;283;p45"/>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84" name="Google Shape;284;p45"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285" name="Google Shape;285;p45"/>
          <p:cNvSpPr txBox="1"/>
          <p:nvPr/>
        </p:nvSpPr>
        <p:spPr>
          <a:xfrm>
            <a:off x="385950" y="3941075"/>
            <a:ext cx="8372100" cy="477000"/>
          </a:xfrm>
          <a:prstGeom prst="rect">
            <a:avLst/>
          </a:prstGeom>
          <a:noFill/>
          <a:ln>
            <a:noFill/>
          </a:ln>
        </p:spPr>
        <p:txBody>
          <a:bodyPr anchorCtr="0" anchor="t" bIns="91425" lIns="91425" spcFirstLastPara="1" rIns="91425" wrap="square" tIns="91425">
            <a:spAutoFit/>
          </a:bodyPr>
          <a:lstStyle/>
          <a:p>
            <a:pPr indent="0" lvl="0" marL="0" marR="38100" rtl="0" algn="ctr">
              <a:lnSpc>
                <a:spcPct val="128571"/>
              </a:lnSpc>
              <a:spcBef>
                <a:spcPts val="0"/>
              </a:spcBef>
              <a:spcAft>
                <a:spcPts val="0"/>
              </a:spcAft>
              <a:buClr>
                <a:schemeClr val="dk1"/>
              </a:buClr>
              <a:buSzPts val="1100"/>
              <a:buFont typeface="Arial"/>
              <a:buNone/>
            </a:pPr>
            <a:r>
              <a:rPr b="1" i="0" lang="es-AR" sz="1900" u="none" cap="none" strike="noStrike">
                <a:solidFill>
                  <a:srgbClr val="83AEFB"/>
                </a:solidFill>
                <a:latin typeface="Consolas"/>
                <a:ea typeface="Consolas"/>
                <a:cs typeface="Consolas"/>
                <a:sym typeface="Consolas"/>
              </a:rPr>
              <a:t>SELECT</a:t>
            </a:r>
            <a:r>
              <a:rPr b="0" i="0" lang="es-AR" sz="1900" u="none" cap="none" strike="noStrike">
                <a:solidFill>
                  <a:srgbClr val="0000FF"/>
                </a:solidFill>
                <a:latin typeface="Consolas"/>
                <a:ea typeface="Consolas"/>
                <a:cs typeface="Consolas"/>
                <a:sym typeface="Consolas"/>
              </a:rPr>
              <a:t> </a:t>
            </a:r>
            <a:r>
              <a:rPr b="0" i="0" lang="es-AR" sz="1900" u="none" cap="none" strike="noStrike">
                <a:solidFill>
                  <a:schemeClr val="dk1"/>
                </a:solidFill>
                <a:latin typeface="Consolas"/>
                <a:ea typeface="Consolas"/>
                <a:cs typeface="Consolas"/>
                <a:sym typeface="Consolas"/>
              </a:rPr>
              <a:t>description, id_class</a:t>
            </a:r>
            <a:r>
              <a:rPr b="0" i="0" lang="es-AR" sz="1900" u="none" cap="none" strike="noStrike">
                <a:solidFill>
                  <a:srgbClr val="F3F3F3"/>
                </a:solidFill>
                <a:latin typeface="Consolas"/>
                <a:ea typeface="Consolas"/>
                <a:cs typeface="Consolas"/>
                <a:sym typeface="Consolas"/>
              </a:rPr>
              <a:t> </a:t>
            </a:r>
            <a:r>
              <a:rPr b="1" i="0" lang="es-AR" sz="1900" u="none" cap="none" strike="noStrike">
                <a:solidFill>
                  <a:srgbClr val="83AEFB"/>
                </a:solidFill>
                <a:latin typeface="Consolas"/>
                <a:ea typeface="Consolas"/>
                <a:cs typeface="Consolas"/>
                <a:sym typeface="Consolas"/>
              </a:rPr>
              <a:t>FROM</a:t>
            </a:r>
            <a:r>
              <a:rPr b="0" i="0" lang="es-AR" sz="1900" u="none" cap="none" strike="noStrike">
                <a:solidFill>
                  <a:srgbClr val="F3F3F3"/>
                </a:solidFill>
                <a:latin typeface="Consolas"/>
                <a:ea typeface="Consolas"/>
                <a:cs typeface="Consolas"/>
                <a:sym typeface="Consolas"/>
              </a:rPr>
              <a:t> </a:t>
            </a:r>
            <a:r>
              <a:rPr b="0" i="0" lang="es-AR" sz="1900" u="none" cap="none" strike="noStrike">
                <a:solidFill>
                  <a:schemeClr val="dk1"/>
                </a:solidFill>
                <a:latin typeface="Consolas"/>
                <a:ea typeface="Consolas"/>
                <a:cs typeface="Consolas"/>
                <a:sym typeface="Consolas"/>
              </a:rPr>
              <a:t>class;</a:t>
            </a:r>
            <a:endParaRPr b="0" i="0" sz="2000" u="none" cap="none" strike="noStrike">
              <a:solidFill>
                <a:schemeClr val="dk1"/>
              </a:solidFill>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6"/>
          <p:cNvSpPr txBox="1"/>
          <p:nvPr/>
        </p:nvSpPr>
        <p:spPr>
          <a:xfrm>
            <a:off x="501450" y="990513"/>
            <a:ext cx="7310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Selección de todos los campos</a:t>
            </a:r>
            <a:endParaRPr b="1" i="0" sz="4000" u="none" cap="none" strike="noStrike">
              <a:solidFill>
                <a:schemeClr val="dk1"/>
              </a:solidFill>
              <a:latin typeface="DM Sans"/>
              <a:ea typeface="DM Sans"/>
              <a:cs typeface="DM Sans"/>
              <a:sym typeface="DM Sans"/>
            </a:endParaRPr>
          </a:p>
        </p:txBody>
      </p:sp>
      <p:sp>
        <p:nvSpPr>
          <p:cNvPr id="291" name="Google Shape;291;p46"/>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EJEMPLO EN VIVO</a:t>
            </a:r>
            <a:endParaRPr b="0" i="0" sz="1400" u="none" cap="none" strike="noStrike">
              <a:solidFill>
                <a:srgbClr val="000000"/>
              </a:solidFill>
              <a:latin typeface="DM Sans"/>
              <a:ea typeface="DM Sans"/>
              <a:cs typeface="DM Sans"/>
              <a:sym typeface="DM Sans"/>
            </a:endParaRPr>
          </a:p>
        </p:txBody>
      </p:sp>
      <p:sp>
        <p:nvSpPr>
          <p:cNvPr id="292" name="Google Shape;292;p46"/>
          <p:cNvSpPr txBox="1"/>
          <p:nvPr/>
        </p:nvSpPr>
        <p:spPr>
          <a:xfrm>
            <a:off x="473350" y="2365375"/>
            <a:ext cx="3834600" cy="1015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AR" sz="1350" u="none" cap="none" strike="noStrike">
                <a:solidFill>
                  <a:srgbClr val="000000"/>
                </a:solidFill>
                <a:latin typeface="DM Sans"/>
                <a:ea typeface="DM Sans"/>
                <a:cs typeface="DM Sans"/>
                <a:sym typeface="DM Sans"/>
              </a:rPr>
              <a:t>El símbolo asterisco (*) juega el mismo papel que cuando lo usamos para buscar archivos o carpetas. Representa a “todos” los que existan.</a:t>
            </a:r>
            <a:endParaRPr b="0" i="0" sz="1350" u="none" cap="none" strike="noStrike">
              <a:solidFill>
                <a:srgbClr val="000000"/>
              </a:solidFill>
              <a:latin typeface="DM Sans"/>
              <a:ea typeface="DM Sans"/>
              <a:cs typeface="DM Sans"/>
              <a:sym typeface="DM Sans"/>
            </a:endParaRPr>
          </a:p>
        </p:txBody>
      </p:sp>
      <p:sp>
        <p:nvSpPr>
          <p:cNvPr id="293" name="Google Shape;293;p46"/>
          <p:cNvSpPr txBox="1"/>
          <p:nvPr/>
        </p:nvSpPr>
        <p:spPr>
          <a:xfrm>
            <a:off x="4527575" y="2365375"/>
            <a:ext cx="3834600" cy="122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AR" sz="1350" u="none" cap="none" strike="noStrike">
                <a:solidFill>
                  <a:srgbClr val="000000"/>
                </a:solidFill>
                <a:latin typeface="DM Sans"/>
                <a:ea typeface="DM Sans"/>
                <a:cs typeface="DM Sans"/>
                <a:sym typeface="DM Sans"/>
              </a:rPr>
              <a:t>De la misma forma que en un S.O. buscamos “Todos los archivos”, en las consultas hacemos lo propio para traer todos los campos de una tabla.</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p:txBody>
      </p:sp>
      <p:grpSp>
        <p:nvGrpSpPr>
          <p:cNvPr id="294" name="Google Shape;294;p46"/>
          <p:cNvGrpSpPr/>
          <p:nvPr/>
        </p:nvGrpSpPr>
        <p:grpSpPr>
          <a:xfrm>
            <a:off x="473350" y="468278"/>
            <a:ext cx="431074" cy="431074"/>
            <a:chOff x="473351" y="619523"/>
            <a:chExt cx="738900" cy="738900"/>
          </a:xfrm>
        </p:grpSpPr>
        <p:sp>
          <p:nvSpPr>
            <p:cNvPr id="295" name="Google Shape;295;p46"/>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6" name="Google Shape;296;p46"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297" name="Google Shape;297;p46"/>
          <p:cNvSpPr txBox="1"/>
          <p:nvPr/>
        </p:nvSpPr>
        <p:spPr>
          <a:xfrm>
            <a:off x="385950" y="3767825"/>
            <a:ext cx="8372100" cy="492600"/>
          </a:xfrm>
          <a:prstGeom prst="rect">
            <a:avLst/>
          </a:prstGeom>
          <a:noFill/>
          <a:ln>
            <a:noFill/>
          </a:ln>
        </p:spPr>
        <p:txBody>
          <a:bodyPr anchorCtr="0" anchor="t" bIns="91425" lIns="91425" spcFirstLastPara="1" rIns="91425" wrap="square" tIns="91425">
            <a:spAutoFit/>
          </a:bodyPr>
          <a:lstStyle/>
          <a:p>
            <a:pPr indent="0" lvl="0" marL="0" marR="38100" rtl="0" algn="ctr">
              <a:lnSpc>
                <a:spcPct val="128571"/>
              </a:lnSpc>
              <a:spcBef>
                <a:spcPts val="0"/>
              </a:spcBef>
              <a:spcAft>
                <a:spcPts val="0"/>
              </a:spcAft>
              <a:buClr>
                <a:srgbClr val="000000"/>
              </a:buClr>
              <a:buSzPts val="2000"/>
              <a:buFont typeface="Arial"/>
              <a:buNone/>
            </a:pPr>
            <a:r>
              <a:rPr b="1" i="0" lang="es-AR" sz="1900" u="none" cap="none" strike="noStrike">
                <a:solidFill>
                  <a:srgbClr val="83AEFB"/>
                </a:solidFill>
                <a:latin typeface="Consolas"/>
                <a:ea typeface="Consolas"/>
                <a:cs typeface="Consolas"/>
                <a:sym typeface="Consolas"/>
              </a:rPr>
              <a:t>SELECT</a:t>
            </a:r>
            <a:r>
              <a:rPr b="0" i="0" lang="es-AR" sz="2000" u="none" cap="none" strike="noStrike">
                <a:solidFill>
                  <a:srgbClr val="0000FF"/>
                </a:solidFill>
                <a:latin typeface="Consolas"/>
                <a:ea typeface="Consolas"/>
                <a:cs typeface="Consolas"/>
                <a:sym typeface="Consolas"/>
              </a:rPr>
              <a:t> </a:t>
            </a:r>
            <a:r>
              <a:rPr b="0" i="0" lang="es-AR" sz="1900" u="none" cap="none" strike="noStrike">
                <a:solidFill>
                  <a:schemeClr val="dk1"/>
                </a:solidFill>
                <a:latin typeface="Consolas"/>
                <a:ea typeface="Consolas"/>
                <a:cs typeface="Consolas"/>
                <a:sym typeface="Consolas"/>
              </a:rPr>
              <a:t>*</a:t>
            </a:r>
            <a:r>
              <a:rPr b="0" i="0" lang="es-AR" sz="2000" u="none" cap="none" strike="noStrike">
                <a:solidFill>
                  <a:srgbClr val="1E1E1E"/>
                </a:solidFill>
                <a:latin typeface="Consolas"/>
                <a:ea typeface="Consolas"/>
                <a:cs typeface="Consolas"/>
                <a:sym typeface="Consolas"/>
              </a:rPr>
              <a:t> </a:t>
            </a:r>
            <a:r>
              <a:rPr b="1" i="0" lang="es-AR" sz="1900" u="none" cap="none" strike="noStrike">
                <a:solidFill>
                  <a:srgbClr val="83AEFB"/>
                </a:solidFill>
                <a:latin typeface="Consolas"/>
                <a:ea typeface="Consolas"/>
                <a:cs typeface="Consolas"/>
                <a:sym typeface="Consolas"/>
              </a:rPr>
              <a:t>FROM</a:t>
            </a:r>
            <a:r>
              <a:rPr b="0" i="0" lang="es-AR" sz="2000" u="none" cap="none" strike="noStrike">
                <a:solidFill>
                  <a:srgbClr val="0000FF"/>
                </a:solidFill>
                <a:latin typeface="Consolas"/>
                <a:ea typeface="Consolas"/>
                <a:cs typeface="Consolas"/>
                <a:sym typeface="Consolas"/>
              </a:rPr>
              <a:t> </a:t>
            </a:r>
            <a:r>
              <a:rPr b="0" i="0" lang="es-AR" sz="1900" u="none" cap="none" strike="noStrike">
                <a:solidFill>
                  <a:schemeClr val="dk1"/>
                </a:solidFill>
                <a:latin typeface="Consolas"/>
                <a:ea typeface="Consolas"/>
                <a:cs typeface="Consolas"/>
                <a:sym typeface="Consolas"/>
              </a:rPr>
              <a:t>system_user;</a:t>
            </a:r>
            <a:endParaRPr b="0" i="0" sz="2000" u="none" cap="none" strike="noStrike">
              <a:solidFill>
                <a:schemeClr val="lt2"/>
              </a:solidFill>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grpSp>
        <p:nvGrpSpPr>
          <p:cNvPr id="302" name="Google Shape;302;p47"/>
          <p:cNvGrpSpPr/>
          <p:nvPr/>
        </p:nvGrpSpPr>
        <p:grpSpPr>
          <a:xfrm>
            <a:off x="4202556" y="994173"/>
            <a:ext cx="738900" cy="738900"/>
            <a:chOff x="974706" y="2467173"/>
            <a:chExt cx="738900" cy="738900"/>
          </a:xfrm>
        </p:grpSpPr>
        <p:sp>
          <p:nvSpPr>
            <p:cNvPr id="303" name="Google Shape;303;p47"/>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4" name="Google Shape;304;p47"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305" name="Google Shape;305;p47"/>
          <p:cNvSpPr txBox="1"/>
          <p:nvPr/>
        </p:nvSpPr>
        <p:spPr>
          <a:xfrm>
            <a:off x="1461300" y="2208625"/>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select-from</a:t>
            </a:r>
            <a:endParaRPr b="1" i="0" sz="4000" u="none" cap="none" strike="noStrike">
              <a:solidFill>
                <a:schemeClr val="dk1"/>
              </a:solidFill>
              <a:highlight>
                <a:srgbClr val="EAFF6A"/>
              </a:highlight>
              <a:latin typeface="DM Sans"/>
              <a:ea typeface="DM Sans"/>
              <a:cs typeface="DM Sans"/>
              <a:sym typeface="DM Sans"/>
            </a:endParaRPr>
          </a:p>
        </p:txBody>
      </p:sp>
      <p:sp>
        <p:nvSpPr>
          <p:cNvPr id="306" name="Google Shape;306;p47"/>
          <p:cNvSpPr txBox="1"/>
          <p:nvPr/>
        </p:nvSpPr>
        <p:spPr>
          <a:xfrm>
            <a:off x="987300" y="38491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AR" sz="2000" u="none" cap="none" strike="noStrike">
                <a:solidFill>
                  <a:srgbClr val="83AEFB"/>
                </a:solidFill>
                <a:latin typeface="DM Sans"/>
                <a:ea typeface="DM Sans"/>
                <a:cs typeface="DM Sans"/>
                <a:sym typeface="DM Sans"/>
              </a:rPr>
              <a:t>Duración: </a:t>
            </a:r>
            <a:r>
              <a:rPr b="1" i="0" lang="es-AR" sz="2000" u="none" cap="none" strike="noStrike">
                <a:solidFill>
                  <a:srgbClr val="83AEFB"/>
                </a:solidFill>
                <a:latin typeface="DM Sans"/>
                <a:ea typeface="DM Sans"/>
                <a:cs typeface="DM Sans"/>
                <a:sym typeface="DM Sans"/>
              </a:rPr>
              <a:t>5 minutos</a:t>
            </a:r>
            <a:endParaRPr b="1" i="0" sz="2000" u="none" cap="none" strike="noStrike">
              <a:solidFill>
                <a:srgbClr val="83AEFB"/>
              </a:solidFill>
              <a:latin typeface="DM Sans"/>
              <a:ea typeface="DM Sans"/>
              <a:cs typeface="DM Sans"/>
              <a:sym typeface="DM Sans"/>
            </a:endParaRPr>
          </a:p>
        </p:txBody>
      </p:sp>
      <p:sp>
        <p:nvSpPr>
          <p:cNvPr id="307" name="Google Shape;307;p47"/>
          <p:cNvSpPr txBox="1"/>
          <p:nvPr/>
        </p:nvSpPr>
        <p:spPr>
          <a:xfrm>
            <a:off x="987300" y="29475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AR" sz="2000" u="none" cap="none" strike="noStrike">
                <a:solidFill>
                  <a:srgbClr val="999999"/>
                </a:solidFill>
                <a:latin typeface="DM Sans"/>
                <a:ea typeface="DM Sans"/>
                <a:cs typeface="DM Sans"/>
                <a:sym typeface="DM Sans"/>
              </a:rPr>
              <a:t>Determina qué registros traerá la consulta</a:t>
            </a:r>
            <a:endParaRPr b="0" i="0" sz="2000" u="none" cap="none" strike="noStrike">
              <a:solidFill>
                <a:srgbClr val="999999"/>
              </a:solidFill>
              <a:latin typeface="DM Sans"/>
              <a:ea typeface="DM Sans"/>
              <a:cs typeface="DM Sans"/>
              <a:sym typeface="DM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grpSp>
        <p:nvGrpSpPr>
          <p:cNvPr id="312" name="Google Shape;312;p48"/>
          <p:cNvGrpSpPr/>
          <p:nvPr/>
        </p:nvGrpSpPr>
        <p:grpSpPr>
          <a:xfrm>
            <a:off x="457347" y="468297"/>
            <a:ext cx="431074" cy="431074"/>
            <a:chOff x="974706" y="2467173"/>
            <a:chExt cx="738900" cy="738900"/>
          </a:xfrm>
        </p:grpSpPr>
        <p:sp>
          <p:nvSpPr>
            <p:cNvPr id="313" name="Google Shape;313;p48"/>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4" name="Google Shape;314;p48"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315" name="Google Shape;315;p48"/>
          <p:cNvSpPr txBox="1"/>
          <p:nvPr/>
        </p:nvSpPr>
        <p:spPr>
          <a:xfrm>
            <a:off x="501450" y="1081750"/>
            <a:ext cx="49872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select-from</a:t>
            </a:r>
            <a:endParaRPr b="1" i="0" sz="4000" u="none" cap="none" strike="noStrike">
              <a:solidFill>
                <a:schemeClr val="dk1"/>
              </a:solidFill>
              <a:latin typeface="DM Sans"/>
              <a:ea typeface="DM Sans"/>
              <a:cs typeface="DM Sans"/>
              <a:sym typeface="DM Sans"/>
            </a:endParaRPr>
          </a:p>
        </p:txBody>
      </p:sp>
      <p:pic>
        <p:nvPicPr>
          <p:cNvPr id="316" name="Google Shape;316;p48"/>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
        <p:nvSpPr>
          <p:cNvPr id="317" name="Google Shape;317;p48"/>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ACTIVIDAD EN CLASE</a:t>
            </a:r>
            <a:endParaRPr b="0" i="0" sz="1400" u="none" cap="none" strike="noStrike">
              <a:solidFill>
                <a:srgbClr val="000000"/>
              </a:solidFill>
              <a:latin typeface="DM Sans"/>
              <a:ea typeface="DM Sans"/>
              <a:cs typeface="DM Sans"/>
              <a:sym typeface="DM Sans"/>
            </a:endParaRPr>
          </a:p>
        </p:txBody>
      </p:sp>
      <p:sp>
        <p:nvSpPr>
          <p:cNvPr id="318" name="Google Shape;318;p48"/>
          <p:cNvSpPr txBox="1"/>
          <p:nvPr/>
        </p:nvSpPr>
        <p:spPr>
          <a:xfrm>
            <a:off x="4527575" y="2365375"/>
            <a:ext cx="3834600" cy="122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Trabajaremos con una tabla de la DB </a:t>
            </a:r>
            <a:r>
              <a:rPr b="0" i="0" lang="es-AR" sz="1350" u="sng" cap="none" strike="noStrike">
                <a:solidFill>
                  <a:srgbClr val="83AEFB"/>
                </a:solidFill>
                <a:latin typeface="DM Sans"/>
                <a:ea typeface="DM Sans"/>
                <a:cs typeface="DM Sans"/>
                <a:sym typeface="DM Sans"/>
                <a:hlinkClick r:id="rId5">
                  <a:extLst>
                    <a:ext uri="{A12FA001-AC4F-418D-AE19-62706E023703}">
                      <ahyp:hlinkClr val="tx"/>
                    </a:ext>
                  </a:extLst>
                </a:hlinkClick>
              </a:rPr>
              <a:t>Gamer</a:t>
            </a:r>
            <a:r>
              <a:rPr b="0" i="0" lang="es-AR" sz="1350" u="none" cap="none" strike="noStrike">
                <a:solidFill>
                  <a:schemeClr val="dk1"/>
                </a:solidFill>
                <a:latin typeface="DM Sans"/>
                <a:ea typeface="DM Sans"/>
                <a:cs typeface="DM Sans"/>
                <a:sym typeface="DM Sans"/>
              </a:rPr>
              <a:t>; observa las siguientes consultas y determina qué registros traerá cada una.</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p:txBody>
      </p:sp>
      <p:sp>
        <p:nvSpPr>
          <p:cNvPr id="319" name="Google Shape;319;p48"/>
          <p:cNvSpPr txBox="1"/>
          <p:nvPr/>
        </p:nvSpPr>
        <p:spPr>
          <a:xfrm>
            <a:off x="473350" y="2365375"/>
            <a:ext cx="3834600" cy="1015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Pondremos en práctica el uso de SELECT - FROM, analizando previamente cuál será el resultado de cada consulta SELECT, de acuerdo a los registros que posee la tabla.</a:t>
            </a:r>
            <a:endParaRPr b="0" i="0" sz="1350" u="none" cap="none" strike="noStrike">
              <a:solidFill>
                <a:srgbClr val="000000"/>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31"/>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000"/>
              <a:buFont typeface="Arial"/>
              <a:buNone/>
            </a:pPr>
            <a:r>
              <a:rPr b="1" i="0" lang="es-AR" sz="3000" u="none" cap="none" strike="noStrike">
                <a:solidFill>
                  <a:srgbClr val="EAFF6A"/>
                </a:solidFill>
                <a:latin typeface="DM Sans"/>
                <a:ea typeface="DM Sans"/>
                <a:cs typeface="DM Sans"/>
                <a:sym typeface="DM Sans"/>
              </a:rPr>
              <a:t>Objetivos de la clase</a:t>
            </a:r>
            <a:endParaRPr b="1" i="0" sz="3000" u="none" cap="none" strike="noStrike">
              <a:solidFill>
                <a:srgbClr val="EAFF6A"/>
              </a:solidFill>
              <a:latin typeface="DM Sans"/>
              <a:ea typeface="DM Sans"/>
              <a:cs typeface="DM Sans"/>
              <a:sym typeface="DM Sans"/>
            </a:endParaRPr>
          </a:p>
        </p:txBody>
      </p:sp>
      <p:pic>
        <p:nvPicPr>
          <p:cNvPr id="132" name="Google Shape;132;p31"/>
          <p:cNvPicPr preferRelativeResize="0"/>
          <p:nvPr/>
        </p:nvPicPr>
        <p:blipFill rotWithShape="1">
          <a:blip r:embed="rId3">
            <a:alphaModFix/>
          </a:blip>
          <a:srcRect b="0" l="0" r="0" t="0"/>
          <a:stretch/>
        </p:blipFill>
        <p:spPr>
          <a:xfrm>
            <a:off x="2172138" y="2178713"/>
            <a:ext cx="196975" cy="196975"/>
          </a:xfrm>
          <a:prstGeom prst="rect">
            <a:avLst/>
          </a:prstGeom>
          <a:noFill/>
          <a:ln>
            <a:noFill/>
          </a:ln>
        </p:spPr>
      </p:pic>
      <p:sp>
        <p:nvSpPr>
          <p:cNvPr id="133" name="Google Shape;133;p31"/>
          <p:cNvSpPr txBox="1"/>
          <p:nvPr/>
        </p:nvSpPr>
        <p:spPr>
          <a:xfrm>
            <a:off x="2690561" y="2054738"/>
            <a:ext cx="42813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lt1"/>
                </a:solidFill>
                <a:latin typeface="DM Sans"/>
                <a:ea typeface="DM Sans"/>
                <a:cs typeface="DM Sans"/>
                <a:sym typeface="DM Sans"/>
              </a:rPr>
              <a:t>Reconocer e implementar </a:t>
            </a:r>
            <a:r>
              <a:rPr b="0" i="0" lang="es-AR" sz="1350" u="none" cap="none" strike="noStrike">
                <a:solidFill>
                  <a:schemeClr val="lt1"/>
                </a:solidFill>
                <a:latin typeface="DM Sans"/>
                <a:ea typeface="DM Sans"/>
                <a:cs typeface="DM Sans"/>
                <a:sym typeface="DM Sans"/>
              </a:rPr>
              <a:t>la sentencia SELECT de SQL</a:t>
            </a:r>
            <a:endParaRPr b="0" i="0" sz="1350" u="none" cap="none" strike="noStrike">
              <a:solidFill>
                <a:schemeClr val="lt1"/>
              </a:solidFill>
              <a:latin typeface="DM Sans"/>
              <a:ea typeface="DM Sans"/>
              <a:cs typeface="DM Sans"/>
              <a:sym typeface="DM Sans"/>
            </a:endParaRPr>
          </a:p>
        </p:txBody>
      </p:sp>
      <p:pic>
        <p:nvPicPr>
          <p:cNvPr id="134" name="Google Shape;134;p31"/>
          <p:cNvPicPr preferRelativeResize="0"/>
          <p:nvPr/>
        </p:nvPicPr>
        <p:blipFill rotWithShape="1">
          <a:blip r:embed="rId3">
            <a:alphaModFix/>
          </a:blip>
          <a:srcRect b="0" l="0" r="0" t="0"/>
          <a:stretch/>
        </p:blipFill>
        <p:spPr>
          <a:xfrm>
            <a:off x="2172138" y="3009938"/>
            <a:ext cx="196975" cy="196975"/>
          </a:xfrm>
          <a:prstGeom prst="rect">
            <a:avLst/>
          </a:prstGeom>
          <a:noFill/>
          <a:ln>
            <a:noFill/>
          </a:ln>
        </p:spPr>
      </p:pic>
      <p:sp>
        <p:nvSpPr>
          <p:cNvPr id="135" name="Google Shape;135;p31"/>
          <p:cNvSpPr txBox="1"/>
          <p:nvPr/>
        </p:nvSpPr>
        <p:spPr>
          <a:xfrm>
            <a:off x="2690561" y="2912213"/>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lt1"/>
                </a:solidFill>
                <a:latin typeface="DM Sans"/>
                <a:ea typeface="DM Sans"/>
                <a:cs typeface="DM Sans"/>
                <a:sym typeface="DM Sans"/>
              </a:rPr>
              <a:t>Identificar </a:t>
            </a:r>
            <a:r>
              <a:rPr b="0" i="0" lang="es-AR" sz="1350" u="none" cap="none" strike="noStrike">
                <a:solidFill>
                  <a:schemeClr val="lt1"/>
                </a:solidFill>
                <a:latin typeface="DM Sans"/>
                <a:ea typeface="DM Sans"/>
                <a:cs typeface="DM Sans"/>
                <a:sym typeface="DM Sans"/>
              </a:rPr>
              <a:t>los operadores en SQL</a:t>
            </a:r>
            <a:endParaRPr b="0" i="0" sz="1350" u="none" cap="none" strike="noStrike">
              <a:solidFill>
                <a:schemeClr val="lt1"/>
              </a:solidFill>
              <a:latin typeface="DM Sans"/>
              <a:ea typeface="DM Sans"/>
              <a:cs typeface="DM Sans"/>
              <a:sym typeface="DM Sans"/>
            </a:endParaRPr>
          </a:p>
        </p:txBody>
      </p:sp>
      <p:cxnSp>
        <p:nvCxnSpPr>
          <p:cNvPr id="136" name="Google Shape;136;p31"/>
          <p:cNvCxnSpPr>
            <a:stCxn id="132" idx="2"/>
            <a:endCxn id="134" idx="0"/>
          </p:cNvCxnSpPr>
          <p:nvPr/>
        </p:nvCxnSpPr>
        <p:spPr>
          <a:xfrm flipH="1" rot="-5400000">
            <a:off x="1953826" y="2692488"/>
            <a:ext cx="634200" cy="600"/>
          </a:xfrm>
          <a:prstGeom prst="bentConnector3">
            <a:avLst>
              <a:gd fmla="val 50004" name="adj1"/>
            </a:avLst>
          </a:prstGeom>
          <a:noFill/>
          <a:ln cap="flat" cmpd="sng" w="9525">
            <a:solidFill>
              <a:srgbClr val="EAFF6A"/>
            </a:solidFill>
            <a:prstDash val="solid"/>
            <a:round/>
            <a:headEnd len="sm" w="sm" type="none"/>
            <a:tailEnd len="sm" w="sm"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9"/>
          <p:cNvSpPr txBox="1"/>
          <p:nvPr/>
        </p:nvSpPr>
        <p:spPr>
          <a:xfrm>
            <a:off x="1404863" y="1941375"/>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lt1"/>
                </a:solidFill>
                <a:latin typeface="DM Sans"/>
                <a:ea typeface="DM Sans"/>
                <a:cs typeface="DM Sans"/>
                <a:sym typeface="DM Sans"/>
              </a:rPr>
              <a:t>Sentencia </a:t>
            </a:r>
            <a:r>
              <a:rPr b="1" i="0" lang="es-AR" sz="4000" u="none" cap="none" strike="noStrike">
                <a:solidFill>
                  <a:srgbClr val="EAFF6A"/>
                </a:solidFill>
                <a:latin typeface="DM Sans"/>
                <a:ea typeface="DM Sans"/>
                <a:cs typeface="DM Sans"/>
                <a:sym typeface="DM Sans"/>
              </a:rPr>
              <a:t>WHERE</a:t>
            </a:r>
            <a:endParaRPr b="1" i="0" sz="4000" u="none" cap="none" strike="noStrike">
              <a:solidFill>
                <a:srgbClr val="EAFF6A"/>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grpSp>
        <p:nvGrpSpPr>
          <p:cNvPr id="329" name="Google Shape;329;p50"/>
          <p:cNvGrpSpPr/>
          <p:nvPr/>
        </p:nvGrpSpPr>
        <p:grpSpPr>
          <a:xfrm>
            <a:off x="4202556" y="994173"/>
            <a:ext cx="738900" cy="738900"/>
            <a:chOff x="974706" y="2467173"/>
            <a:chExt cx="738900" cy="738900"/>
          </a:xfrm>
        </p:grpSpPr>
        <p:sp>
          <p:nvSpPr>
            <p:cNvPr id="330" name="Google Shape;330;p50"/>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31" name="Google Shape;331;p50"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332" name="Google Shape;332;p50"/>
          <p:cNvSpPr txBox="1"/>
          <p:nvPr/>
        </p:nvSpPr>
        <p:spPr>
          <a:xfrm>
            <a:off x="1461300" y="198002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Prácticas con la sentencia WHERE</a:t>
            </a:r>
            <a:endParaRPr b="1" i="0" sz="4000" u="none" cap="none" strike="noStrike">
              <a:solidFill>
                <a:schemeClr val="dk1"/>
              </a:solidFill>
              <a:highlight>
                <a:srgbClr val="EAFF6A"/>
              </a:highlight>
              <a:latin typeface="DM Sans"/>
              <a:ea typeface="DM Sans"/>
              <a:cs typeface="DM Sans"/>
              <a:sym typeface="DM Sans"/>
            </a:endParaRPr>
          </a:p>
        </p:txBody>
      </p:sp>
      <p:sp>
        <p:nvSpPr>
          <p:cNvPr id="333" name="Google Shape;333;p50"/>
          <p:cNvSpPr txBox="1"/>
          <p:nvPr/>
        </p:nvSpPr>
        <p:spPr>
          <a:xfrm>
            <a:off x="987300" y="38491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AR" sz="2000" u="none" cap="none" strike="noStrike">
                <a:solidFill>
                  <a:srgbClr val="83AEFB"/>
                </a:solidFill>
                <a:latin typeface="DM Sans"/>
                <a:ea typeface="DM Sans"/>
                <a:cs typeface="DM Sans"/>
                <a:sym typeface="DM Sans"/>
              </a:rPr>
              <a:t>Duración: </a:t>
            </a:r>
            <a:r>
              <a:rPr b="1" i="0" lang="es-AR" sz="2000" u="none" cap="none" strike="noStrike">
                <a:solidFill>
                  <a:srgbClr val="83AEFB"/>
                </a:solidFill>
                <a:latin typeface="DM Sans"/>
                <a:ea typeface="DM Sans"/>
                <a:cs typeface="DM Sans"/>
                <a:sym typeface="DM Sans"/>
              </a:rPr>
              <a:t>10 minutos</a:t>
            </a:r>
            <a:endParaRPr b="1" i="0" sz="2000" u="none" cap="none" strike="noStrike">
              <a:solidFill>
                <a:srgbClr val="83AEFB"/>
              </a:solidFill>
              <a:latin typeface="DM Sans"/>
              <a:ea typeface="DM Sans"/>
              <a:cs typeface="DM Sans"/>
              <a:sym typeface="DM Sans"/>
            </a:endParaRPr>
          </a:p>
        </p:txBody>
      </p:sp>
      <p:sp>
        <p:nvSpPr>
          <p:cNvPr id="334" name="Google Shape;334;p50"/>
          <p:cNvSpPr txBox="1"/>
          <p:nvPr/>
        </p:nvSpPr>
        <p:spPr>
          <a:xfrm>
            <a:off x="987300" y="32523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AR" sz="2000" u="none" cap="none" strike="noStrike">
                <a:solidFill>
                  <a:srgbClr val="999999"/>
                </a:solidFill>
                <a:latin typeface="DM Sans"/>
                <a:ea typeface="DM Sans"/>
                <a:cs typeface="DM Sans"/>
                <a:sym typeface="DM Sans"/>
              </a:rPr>
              <a:t>Analicemos qué trae cada una de las siguientes sentencias</a:t>
            </a:r>
            <a:endParaRPr b="0" i="0" sz="2000" u="none" cap="none" strike="noStrike">
              <a:solidFill>
                <a:srgbClr val="999999"/>
              </a:solidFill>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grpSp>
        <p:nvGrpSpPr>
          <p:cNvPr id="339" name="Google Shape;339;p51"/>
          <p:cNvGrpSpPr/>
          <p:nvPr/>
        </p:nvGrpSpPr>
        <p:grpSpPr>
          <a:xfrm>
            <a:off x="457347" y="468297"/>
            <a:ext cx="431074" cy="431074"/>
            <a:chOff x="974706" y="2467173"/>
            <a:chExt cx="738900" cy="738900"/>
          </a:xfrm>
        </p:grpSpPr>
        <p:sp>
          <p:nvSpPr>
            <p:cNvPr id="340" name="Google Shape;340;p51"/>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41" name="Google Shape;341;p51"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342" name="Google Shape;342;p51"/>
          <p:cNvSpPr txBox="1"/>
          <p:nvPr/>
        </p:nvSpPr>
        <p:spPr>
          <a:xfrm>
            <a:off x="501450" y="1081750"/>
            <a:ext cx="74838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Prácticas con la sentencia WHERE</a:t>
            </a:r>
            <a:endParaRPr b="1" i="0" sz="4000" u="none" cap="none" strike="noStrike">
              <a:solidFill>
                <a:schemeClr val="dk1"/>
              </a:solidFill>
              <a:latin typeface="DM Sans"/>
              <a:ea typeface="DM Sans"/>
              <a:cs typeface="DM Sans"/>
              <a:sym typeface="DM Sans"/>
            </a:endParaRPr>
          </a:p>
        </p:txBody>
      </p:sp>
      <p:pic>
        <p:nvPicPr>
          <p:cNvPr id="343" name="Google Shape;343;p51"/>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
        <p:nvSpPr>
          <p:cNvPr id="344" name="Google Shape;344;p51"/>
          <p:cNvSpPr txBox="1"/>
          <p:nvPr/>
        </p:nvSpPr>
        <p:spPr>
          <a:xfrm>
            <a:off x="549525" y="2710950"/>
            <a:ext cx="8117400" cy="18471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2100"/>
              <a:buFont typeface="Arial"/>
              <a:buNone/>
            </a:pPr>
            <a:r>
              <a:rPr b="0" i="0" lang="es-AR" sz="1350" u="none" cap="none" strike="noStrike">
                <a:solidFill>
                  <a:srgbClr val="000000"/>
                </a:solidFill>
                <a:latin typeface="DM Sans"/>
                <a:ea typeface="DM Sans"/>
                <a:cs typeface="DM Sans"/>
                <a:sym typeface="DM Sans"/>
              </a:rPr>
              <a:t>Aplicaremos las consultas con la sentencia WHERE de la siguiente diapositiva; a la tabla SYSTEM_USER y discutiremos por Chat el resultado de cada una de las consultas:</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SELECT * FROM system_user WHERE first_name = ‘Gillie’;</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SELECT first_name, last_name FROM system_user WHERE id_user_type = 334;</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SELECT first_name, last_name FROM system_user WHERE id_system_user = 56;</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SELECT * FROM system_user WHERE first_name = ‘Reinaldos’;</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p:txBody>
      </p:sp>
      <p:sp>
        <p:nvSpPr>
          <p:cNvPr id="345" name="Google Shape;345;p51"/>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ACTIVIDAD EN CLASE</a:t>
            </a:r>
            <a:endParaRPr b="0" i="0" sz="1400" u="none" cap="none" strike="noStrike">
              <a:solidFill>
                <a:srgbClr val="000000"/>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2"/>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lt1"/>
                </a:solidFill>
                <a:latin typeface="DM Sans"/>
                <a:ea typeface="DM Sans"/>
                <a:cs typeface="DM Sans"/>
                <a:sym typeface="DM Sans"/>
              </a:rPr>
              <a:t>Sublenguajes</a:t>
            </a:r>
            <a:endParaRPr b="1" i="0" sz="4000" u="none" cap="none" strike="noStrike">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rgbClr val="EA90FF"/>
                </a:solidFill>
                <a:latin typeface="DM Sans"/>
                <a:ea typeface="DM Sans"/>
                <a:cs typeface="DM Sans"/>
                <a:sym typeface="DM Sans"/>
              </a:rPr>
              <a:t>SQL</a:t>
            </a:r>
            <a:endParaRPr b="1" i="0" sz="4000" u="none" cap="none" strike="noStrike">
              <a:solidFill>
                <a:srgbClr val="EA90FF"/>
              </a:solidFill>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3"/>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56" name="Google Shape;356;p53"/>
          <p:cNvPicPr preferRelativeResize="0"/>
          <p:nvPr/>
        </p:nvPicPr>
        <p:blipFill rotWithShape="1">
          <a:blip r:embed="rId3">
            <a:alphaModFix/>
          </a:blip>
          <a:srcRect b="0" l="0" r="0" t="0"/>
          <a:stretch/>
        </p:blipFill>
        <p:spPr>
          <a:xfrm>
            <a:off x="3419150" y="1471400"/>
            <a:ext cx="4751198" cy="2753676"/>
          </a:xfrm>
          <a:prstGeom prst="rect">
            <a:avLst/>
          </a:prstGeom>
          <a:noFill/>
          <a:ln>
            <a:noFill/>
          </a:ln>
        </p:spPr>
      </p:pic>
      <p:sp>
        <p:nvSpPr>
          <p:cNvPr id="357" name="Google Shape;357;p53"/>
          <p:cNvSpPr txBox="1"/>
          <p:nvPr/>
        </p:nvSpPr>
        <p:spPr>
          <a:xfrm>
            <a:off x="1376100" y="195575"/>
            <a:ext cx="6391800" cy="11544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AR" sz="3500" u="none" cap="none" strike="noStrike">
                <a:solidFill>
                  <a:schemeClr val="lt1"/>
                </a:solidFill>
                <a:latin typeface="DM Sans"/>
                <a:ea typeface="DM Sans"/>
                <a:cs typeface="DM Sans"/>
                <a:sym typeface="DM Sans"/>
              </a:rPr>
              <a:t>Operadores de comparación</a:t>
            </a:r>
            <a:endParaRPr b="1" i="0" sz="3500" u="none" cap="none" strike="noStrike">
              <a:solidFill>
                <a:schemeClr val="lt1"/>
              </a:solidFill>
              <a:latin typeface="DM Sans"/>
              <a:ea typeface="DM Sans"/>
              <a:cs typeface="DM Sans"/>
              <a:sym typeface="DM Sans"/>
            </a:endParaRPr>
          </a:p>
        </p:txBody>
      </p:sp>
      <p:sp>
        <p:nvSpPr>
          <p:cNvPr id="358" name="Google Shape;358;p53"/>
          <p:cNvSpPr txBox="1"/>
          <p:nvPr/>
        </p:nvSpPr>
        <p:spPr>
          <a:xfrm>
            <a:off x="908850" y="1471400"/>
            <a:ext cx="2166300" cy="205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AR" sz="1350" u="none" cap="none" strike="noStrike">
                <a:solidFill>
                  <a:srgbClr val="000000"/>
                </a:solidFill>
                <a:latin typeface="DM Sans"/>
                <a:ea typeface="DM Sans"/>
                <a:cs typeface="DM Sans"/>
                <a:sym typeface="DM Sans"/>
              </a:rPr>
              <a:t>Pre-calentemos con algunos ejemplos, combinando operadores de comparación mencionados la clase anterior, para ponernos en línea con el resto de los temas que siguen.</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p:txBody>
      </p:sp>
      <p:graphicFrame>
        <p:nvGraphicFramePr>
          <p:cNvPr id="359" name="Google Shape;359;p53"/>
          <p:cNvGraphicFramePr/>
          <p:nvPr/>
        </p:nvGraphicFramePr>
        <p:xfrm>
          <a:off x="3179475" y="1471410"/>
          <a:ext cx="3000000" cy="3000000"/>
        </p:xfrm>
        <a:graphic>
          <a:graphicData uri="http://schemas.openxmlformats.org/drawingml/2006/table">
            <a:tbl>
              <a:tblPr>
                <a:noFill/>
                <a:tableStyleId>{9C349AB3-2CF3-43F5-AAD5-4D6C58609957}</a:tableStyleId>
              </a:tblPr>
              <a:tblGrid>
                <a:gridCol w="538200"/>
                <a:gridCol w="863100"/>
                <a:gridCol w="888400"/>
                <a:gridCol w="912400"/>
                <a:gridCol w="1028750"/>
                <a:gridCol w="865700"/>
              </a:tblGrid>
              <a:tr h="496275">
                <a:tc>
                  <a:txBody>
                    <a:bodyPr/>
                    <a:lstStyle/>
                    <a:p>
                      <a:pPr indent="0" lvl="0" marL="0" marR="0" rtl="0" algn="ctr">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igual a</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IS [NOT] NULL</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no es nulo</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BETWEEN</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entre</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r>
              <a:tr h="496275">
                <a:tc>
                  <a:txBody>
                    <a:bodyPr/>
                    <a:lstStyle/>
                    <a:p>
                      <a:pPr indent="0" lvl="0" marL="0" marR="0" rtl="0" algn="ctr">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&lt;</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menor a</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NOT</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NOT lógico</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chemeClr val="dk1"/>
                        </a:buClr>
                        <a:buSzPts val="1100"/>
                        <a:buFont typeface="Arial"/>
                        <a:buNone/>
                      </a:pPr>
                      <a:r>
                        <a:rPr b="1" lang="es-AR" sz="1000" u="none" cap="none" strike="noStrike">
                          <a:latin typeface="DM Sans"/>
                          <a:ea typeface="DM Sans"/>
                          <a:cs typeface="DM Sans"/>
                          <a:sym typeface="DM Sans"/>
                        </a:rPr>
                        <a:t>[NOT] BETWEEN</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no está entre</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r>
              <a:tr h="330850">
                <a:tc>
                  <a:txBody>
                    <a:bodyPr/>
                    <a:lstStyle/>
                    <a:p>
                      <a:pPr indent="0" lvl="0" marL="0" marR="0" rtl="0" algn="ctr">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&gt;</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mayor a</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LIKE</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es como</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chemeClr val="dk1"/>
                        </a:buClr>
                        <a:buSzPts val="1100"/>
                        <a:buFont typeface="Arial"/>
                        <a:buNone/>
                      </a:pPr>
                      <a:r>
                        <a:rPr b="1" lang="es-AR" sz="1000" u="none" cap="none" strike="noStrike">
                          <a:latin typeface="DM Sans"/>
                          <a:ea typeface="DM Sans"/>
                          <a:cs typeface="DM Sans"/>
                          <a:sym typeface="DM Sans"/>
                        </a:rPr>
                        <a:t>IN</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en (lista)</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r>
              <a:tr h="496275">
                <a:tc>
                  <a:txBody>
                    <a:bodyPr/>
                    <a:lstStyle/>
                    <a:p>
                      <a:pPr indent="0" lvl="0" marL="0" marR="0" rtl="0" algn="ctr">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&lt;=</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menor o igual a</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[NOT] LIKE</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no es como</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chemeClr val="dk1"/>
                        </a:buClr>
                        <a:buSzPts val="1100"/>
                        <a:buFont typeface="Arial"/>
                        <a:buNone/>
                      </a:pPr>
                      <a:r>
                        <a:rPr b="1" lang="es-AR" sz="1000" u="none" cap="none" strike="noStrike">
                          <a:latin typeface="DM Sans"/>
                          <a:ea typeface="DM Sans"/>
                          <a:cs typeface="DM Sans"/>
                          <a:sym typeface="DM Sans"/>
                        </a:rPr>
                        <a:t>[NOT] IN</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no está en (lista)</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r>
              <a:tr h="496275">
                <a:tc>
                  <a:txBody>
                    <a:bodyPr/>
                    <a:lstStyle/>
                    <a:p>
                      <a:pPr indent="0" lvl="0" marL="0" marR="0" rtl="0" algn="ctr">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=&gt;</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mayor o igual a</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chemeClr val="dk1"/>
                        </a:buClr>
                        <a:buSzPts val="1100"/>
                        <a:buFont typeface="Arial"/>
                        <a:buNone/>
                      </a:pPr>
                      <a:r>
                        <a:rPr b="1" lang="es-AR" sz="1000" u="none" cap="none" strike="noStrike">
                          <a:latin typeface="DM Sans"/>
                          <a:ea typeface="DM Sans"/>
                          <a:cs typeface="DM Sans"/>
                          <a:sym typeface="DM Sans"/>
                        </a:rPr>
                        <a:t>IS [NOT] TRUE</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no es verdadero</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chemeClr val="dk1"/>
                        </a:buClr>
                        <a:buSzPts val="1100"/>
                        <a:buFont typeface="Arial"/>
                        <a:buNone/>
                      </a:pPr>
                      <a:r>
                        <a:rPr b="1" lang="es-AR" sz="1000" u="none" cap="none" strike="noStrike">
                          <a:latin typeface="DM Sans"/>
                          <a:ea typeface="DM Sans"/>
                          <a:cs typeface="DM Sans"/>
                          <a:sym typeface="DM Sans"/>
                        </a:rPr>
                        <a:t>IS [NOT] FALSE</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no es falso</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r>
              <a:tr h="496275">
                <a:tc>
                  <a:txBody>
                    <a:bodyPr/>
                    <a:lstStyle/>
                    <a:p>
                      <a:pPr indent="0" lvl="0" marL="0" marR="0" rtl="0" algn="ctr">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 ó &lt;&gt;</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distinto de</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AND</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AND lógico</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s-AR" sz="1000" u="none" cap="none" strike="noStrike">
                          <a:latin typeface="DM Sans"/>
                          <a:ea typeface="DM Sans"/>
                          <a:cs typeface="DM Sans"/>
                          <a:sym typeface="DM Sans"/>
                        </a:rPr>
                        <a:t>OR</a:t>
                      </a:r>
                      <a:endParaRPr b="1"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E0FF00"/>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s-AR" sz="1000" u="none" cap="none" strike="noStrike">
                          <a:latin typeface="DM Sans"/>
                          <a:ea typeface="DM Sans"/>
                          <a:cs typeface="DM Sans"/>
                          <a:sym typeface="DM Sans"/>
                        </a:rPr>
                        <a:t>OR lógico</a:t>
                      </a:r>
                      <a:endParaRPr sz="1000" u="none" cap="none" strike="noStrike">
                        <a:latin typeface="DM Sans"/>
                        <a:ea typeface="DM Sans"/>
                        <a:cs typeface="DM Sans"/>
                        <a:sym typeface="DM Sans"/>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3F3F3"/>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4"/>
          <p:cNvSpPr txBox="1"/>
          <p:nvPr/>
        </p:nvSpPr>
        <p:spPr>
          <a:xfrm>
            <a:off x="14315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Actividad colaborativa</a:t>
            </a:r>
            <a:endParaRPr b="1" i="0" sz="3500" u="none" cap="none" strike="noStrike">
              <a:solidFill>
                <a:srgbClr val="EAFF6A"/>
              </a:solidFill>
              <a:latin typeface="DM Sans"/>
              <a:ea typeface="DM Sans"/>
              <a:cs typeface="DM Sans"/>
              <a:sym typeface="DM Sans"/>
            </a:endParaRPr>
          </a:p>
        </p:txBody>
      </p:sp>
      <p:sp>
        <p:nvSpPr>
          <p:cNvPr id="365" name="Google Shape;365;p54"/>
          <p:cNvSpPr txBox="1"/>
          <p:nvPr/>
        </p:nvSpPr>
        <p:spPr>
          <a:xfrm>
            <a:off x="473350" y="1626100"/>
            <a:ext cx="71694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i="0" lang="es-AR" sz="2500" u="none" cap="none" strike="noStrike">
                <a:solidFill>
                  <a:schemeClr val="lt1"/>
                </a:solidFill>
                <a:latin typeface="DM Sans"/>
                <a:ea typeface="DM Sans"/>
                <a:cs typeface="DM Sans"/>
                <a:sym typeface="DM Sans"/>
              </a:rPr>
              <a:t>Prácticas con operadores</a:t>
            </a:r>
            <a:endParaRPr b="0" i="0" sz="2500" u="none" cap="none" strike="noStrike">
              <a:solidFill>
                <a:srgbClr val="DEFC52"/>
              </a:solidFill>
              <a:latin typeface="Helvetica Neue Light"/>
              <a:ea typeface="Helvetica Neue Light"/>
              <a:cs typeface="Helvetica Neue Light"/>
              <a:sym typeface="Helvetica Neue Light"/>
            </a:endParaRPr>
          </a:p>
        </p:txBody>
      </p:sp>
      <p:sp>
        <p:nvSpPr>
          <p:cNvPr id="366" name="Google Shape;366;p54"/>
          <p:cNvSpPr txBox="1"/>
          <p:nvPr/>
        </p:nvSpPr>
        <p:spPr>
          <a:xfrm>
            <a:off x="473350" y="3980550"/>
            <a:ext cx="7169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s-AR" sz="2000" u="none" cap="none" strike="noStrike">
                <a:solidFill>
                  <a:srgbClr val="83AEFB"/>
                </a:solidFill>
                <a:latin typeface="DM Sans"/>
                <a:ea typeface="DM Sans"/>
                <a:cs typeface="DM Sans"/>
                <a:sym typeface="DM Sans"/>
              </a:rPr>
              <a:t>Duración: </a:t>
            </a:r>
            <a:r>
              <a:rPr b="1" i="0" lang="es-AR" sz="2000" u="none" cap="none" strike="noStrike">
                <a:solidFill>
                  <a:srgbClr val="83AEFB"/>
                </a:solidFill>
                <a:latin typeface="DM Sans"/>
                <a:ea typeface="DM Sans"/>
                <a:cs typeface="DM Sans"/>
                <a:sym typeface="DM Sans"/>
              </a:rPr>
              <a:t>10 minutos</a:t>
            </a:r>
            <a:endParaRPr b="1" i="0" sz="2000" u="none" cap="none" strike="noStrike">
              <a:solidFill>
                <a:srgbClr val="83AEFB"/>
              </a:solidFill>
              <a:latin typeface="DM Sans"/>
              <a:ea typeface="DM Sans"/>
              <a:cs typeface="DM Sans"/>
              <a:sym typeface="DM Sans"/>
            </a:endParaRPr>
          </a:p>
        </p:txBody>
      </p:sp>
      <p:grpSp>
        <p:nvGrpSpPr>
          <p:cNvPr id="367" name="Google Shape;367;p54"/>
          <p:cNvGrpSpPr/>
          <p:nvPr/>
        </p:nvGrpSpPr>
        <p:grpSpPr>
          <a:xfrm>
            <a:off x="473351" y="619523"/>
            <a:ext cx="738900" cy="738900"/>
            <a:chOff x="473351" y="619523"/>
            <a:chExt cx="738900" cy="738900"/>
          </a:xfrm>
        </p:grpSpPr>
        <p:sp>
          <p:nvSpPr>
            <p:cNvPr id="368" name="Google Shape;368;p54"/>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69" name="Google Shape;369;p54" title="ícono de actividad colaborativa"/>
            <p:cNvPicPr preferRelativeResize="0"/>
            <p:nvPr/>
          </p:nvPicPr>
          <p:blipFill rotWithShape="1">
            <a:blip r:embed="rId3">
              <a:alphaModFix/>
            </a:blip>
            <a:srcRect b="0" l="0" r="0" t="0"/>
            <a:stretch/>
          </p:blipFill>
          <p:spPr>
            <a:xfrm>
              <a:off x="616475" y="762647"/>
              <a:ext cx="452650" cy="452650"/>
            </a:xfrm>
            <a:prstGeom prst="rect">
              <a:avLst/>
            </a:prstGeom>
            <a:noFill/>
            <a:ln>
              <a:noFill/>
            </a:ln>
          </p:spPr>
        </p:pic>
      </p:grpSp>
      <p:sp>
        <p:nvSpPr>
          <p:cNvPr id="370" name="Google Shape;370;p54"/>
          <p:cNvSpPr txBox="1"/>
          <p:nvPr/>
        </p:nvSpPr>
        <p:spPr>
          <a:xfrm>
            <a:off x="473350" y="2195500"/>
            <a:ext cx="71694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AR" sz="2500" u="none" cap="none" strike="noStrike">
                <a:solidFill>
                  <a:srgbClr val="B7B7B7"/>
                </a:solidFill>
                <a:latin typeface="DM Sans"/>
                <a:ea typeface="DM Sans"/>
                <a:cs typeface="DM Sans"/>
                <a:sym typeface="DM Sans"/>
              </a:rPr>
              <a:t>Veamos cómo combinar diferentes operadores sobre la tabla GAME y COMMENTARY, para obtener diferentes resultados posibles.</a:t>
            </a:r>
            <a:endParaRPr b="0" i="0" sz="2500" u="none" cap="none" strike="noStrike">
              <a:solidFill>
                <a:srgbClr val="B7B7B7"/>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5"/>
          <p:cNvSpPr/>
          <p:nvPr/>
        </p:nvSpPr>
        <p:spPr>
          <a:xfrm>
            <a:off x="1622958" y="1168058"/>
            <a:ext cx="5898086" cy="3317328"/>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55"/>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AR" sz="3500" u="none" cap="none" strike="noStrike">
                <a:solidFill>
                  <a:schemeClr val="lt1"/>
                </a:solidFill>
                <a:latin typeface="DM Sans"/>
                <a:ea typeface="DM Sans"/>
                <a:cs typeface="DM Sans"/>
                <a:sym typeface="DM Sans"/>
              </a:rPr>
              <a:t>Prácticas con operadores</a:t>
            </a:r>
            <a:endParaRPr b="1" i="0" sz="3500" u="none" cap="none" strike="noStrike">
              <a:solidFill>
                <a:schemeClr val="lt1"/>
              </a:solidFill>
              <a:latin typeface="DM Sans"/>
              <a:ea typeface="DM Sans"/>
              <a:cs typeface="DM Sans"/>
              <a:sym typeface="DM Sans"/>
            </a:endParaRPr>
          </a:p>
        </p:txBody>
      </p:sp>
      <p:pic>
        <p:nvPicPr>
          <p:cNvPr id="377" name="Google Shape;377;p55"/>
          <p:cNvPicPr preferRelativeResize="0"/>
          <p:nvPr/>
        </p:nvPicPr>
        <p:blipFill rotWithShape="1">
          <a:blip r:embed="rId3">
            <a:alphaModFix/>
          </a:blip>
          <a:srcRect b="0" l="0" r="0" t="0"/>
          <a:stretch/>
        </p:blipFill>
        <p:spPr>
          <a:xfrm>
            <a:off x="2211124" y="1671450"/>
            <a:ext cx="2420266" cy="2310500"/>
          </a:xfrm>
          <a:prstGeom prst="rect">
            <a:avLst/>
          </a:prstGeom>
          <a:noFill/>
          <a:ln>
            <a:noFill/>
          </a:ln>
        </p:spPr>
      </p:pic>
      <p:pic>
        <p:nvPicPr>
          <p:cNvPr id="378" name="Google Shape;378;p55"/>
          <p:cNvPicPr preferRelativeResize="0"/>
          <p:nvPr/>
        </p:nvPicPr>
        <p:blipFill rotWithShape="1">
          <a:blip r:embed="rId4">
            <a:alphaModFix/>
          </a:blip>
          <a:srcRect b="0" l="0" r="0" t="0"/>
          <a:stretch/>
        </p:blipFill>
        <p:spPr>
          <a:xfrm>
            <a:off x="4669293" y="1714273"/>
            <a:ext cx="2263581" cy="222485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6"/>
          <p:cNvSpPr txBox="1"/>
          <p:nvPr/>
        </p:nvSpPr>
        <p:spPr>
          <a:xfrm>
            <a:off x="4519500" y="1820650"/>
            <a:ext cx="3834600" cy="2490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dk1"/>
                </a:solidFill>
                <a:latin typeface="DM Sans"/>
                <a:ea typeface="DM Sans"/>
                <a:cs typeface="DM Sans"/>
                <a:sym typeface="DM Sans"/>
              </a:rPr>
              <a:t>Apertura al aprendizaje</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chemeClr val="dk1"/>
                </a:solidFill>
                <a:latin typeface="DM Sans"/>
                <a:ea typeface="DM Sans"/>
                <a:cs typeface="DM Sans"/>
                <a:sym typeface="DM Sans"/>
              </a:rPr>
              <a:t>Siempre, pero siempre puedes seguir aprendiendo. Compartir el conocimiento es válido, la construcción colaborativa es la propuesta.</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80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dk1"/>
                </a:solidFill>
                <a:latin typeface="DM Sans"/>
                <a:ea typeface="DM Sans"/>
                <a:cs typeface="DM Sans"/>
                <a:sym typeface="DM Sans"/>
              </a:rPr>
              <a:t>Todas las voces</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chemeClr val="dk1"/>
                </a:solidFill>
                <a:latin typeface="DM Sans"/>
                <a:ea typeface="DM Sans"/>
                <a:cs typeface="DM Sans"/>
                <a:sym typeface="DM Sans"/>
              </a:rPr>
              <a:t>Escuchar a todos, todos podemos reflexionar. Dejar el espacio para que todos podamos participar.</a:t>
            </a:r>
            <a:endParaRPr b="0" i="0" sz="1350" u="sng" cap="none" strike="noStrike">
              <a:solidFill>
                <a:schemeClr val="dk1"/>
              </a:solidFill>
              <a:latin typeface="DM Sans"/>
              <a:ea typeface="DM Sans"/>
              <a:cs typeface="DM Sans"/>
              <a:sym typeface="DM Sans"/>
            </a:endParaRPr>
          </a:p>
        </p:txBody>
      </p:sp>
      <p:sp>
        <p:nvSpPr>
          <p:cNvPr id="384" name="Google Shape;384;p56"/>
          <p:cNvSpPr txBox="1"/>
          <p:nvPr/>
        </p:nvSpPr>
        <p:spPr>
          <a:xfrm>
            <a:off x="442200" y="1820650"/>
            <a:ext cx="3834600" cy="1866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dk1"/>
                </a:solidFill>
                <a:latin typeface="DM Sans"/>
                <a:ea typeface="DM Sans"/>
                <a:cs typeface="DM Sans"/>
                <a:sym typeface="DM Sans"/>
              </a:rPr>
              <a:t>Presencia</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chemeClr val="dk1"/>
                </a:solidFill>
                <a:latin typeface="DM Sans"/>
                <a:ea typeface="DM Sans"/>
                <a:cs typeface="DM Sans"/>
                <a:sym typeface="DM Sans"/>
              </a:rPr>
              <a:t>Participar y “estar” en la clase, que tu alrededor no te distraiga</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80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dk1"/>
                </a:solidFill>
                <a:latin typeface="DM Sans"/>
                <a:ea typeface="DM Sans"/>
                <a:cs typeface="DM Sans"/>
                <a:sym typeface="DM Sans"/>
              </a:rPr>
              <a:t>Escucha activa</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chemeClr val="dk1"/>
                </a:solidFill>
                <a:latin typeface="DM Sans"/>
                <a:ea typeface="DM Sans"/>
                <a:cs typeface="DM Sans"/>
                <a:sym typeface="DM Sans"/>
              </a:rPr>
              <a:t>Escuchar más allá de lo que la persona está expresando directamente</a:t>
            </a:r>
            <a:endParaRPr b="0" i="0" sz="1350" u="sng" cap="none" strike="noStrike">
              <a:solidFill>
                <a:schemeClr val="dk1"/>
              </a:solidFill>
              <a:latin typeface="DM Sans"/>
              <a:ea typeface="DM Sans"/>
              <a:cs typeface="DM Sans"/>
              <a:sym typeface="DM Sans"/>
            </a:endParaRPr>
          </a:p>
        </p:txBody>
      </p:sp>
      <p:sp>
        <p:nvSpPr>
          <p:cNvPr id="385" name="Google Shape;385;p56"/>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Acuerdos</a:t>
            </a:r>
            <a:endParaRPr b="1" i="0" sz="4000" u="none" cap="none" strike="noStrike">
              <a:solidFill>
                <a:schemeClr val="dk1"/>
              </a:solidFill>
              <a:latin typeface="DM Sans"/>
              <a:ea typeface="DM Sans"/>
              <a:cs typeface="DM Sans"/>
              <a:sym typeface="DM Sans"/>
            </a:endParaRPr>
          </a:p>
        </p:txBody>
      </p:sp>
      <p:sp>
        <p:nvSpPr>
          <p:cNvPr id="386" name="Google Shape;386;p56"/>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ACTIVIDAD COLABORATIVA</a:t>
            </a:r>
            <a:endParaRPr b="0" i="0" sz="1400" u="none" cap="none" strike="noStrike">
              <a:solidFill>
                <a:srgbClr val="000000"/>
              </a:solidFill>
              <a:latin typeface="DM Sans"/>
              <a:ea typeface="DM Sans"/>
              <a:cs typeface="DM Sans"/>
              <a:sym typeface="DM Sans"/>
            </a:endParaRPr>
          </a:p>
        </p:txBody>
      </p:sp>
      <p:grpSp>
        <p:nvGrpSpPr>
          <p:cNvPr id="387" name="Google Shape;387;p56"/>
          <p:cNvGrpSpPr/>
          <p:nvPr/>
        </p:nvGrpSpPr>
        <p:grpSpPr>
          <a:xfrm>
            <a:off x="457350" y="468286"/>
            <a:ext cx="431074" cy="431074"/>
            <a:chOff x="473351" y="619523"/>
            <a:chExt cx="738900" cy="738900"/>
          </a:xfrm>
        </p:grpSpPr>
        <p:sp>
          <p:nvSpPr>
            <p:cNvPr id="388" name="Google Shape;388;p56"/>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9" name="Google Shape;389;p56" title="ícono de actividad colaborativa"/>
            <p:cNvPicPr preferRelativeResize="0"/>
            <p:nvPr/>
          </p:nvPicPr>
          <p:blipFill rotWithShape="1">
            <a:blip r:embed="rId3">
              <a:alphaModFix/>
            </a:blip>
            <a:srcRect b="0" l="0" r="0" t="0"/>
            <a:stretch/>
          </p:blipFill>
          <p:spPr>
            <a:xfrm>
              <a:off x="616475" y="762647"/>
              <a:ext cx="452650" cy="452650"/>
            </a:xfrm>
            <a:prstGeom prst="rect">
              <a:avLst/>
            </a:prstGeom>
            <a:noFill/>
            <a:ln>
              <a:noFill/>
            </a:ln>
          </p:spPr>
        </p:pic>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grpSp>
        <p:nvGrpSpPr>
          <p:cNvPr id="394" name="Google Shape;394;p57"/>
          <p:cNvGrpSpPr/>
          <p:nvPr/>
        </p:nvGrpSpPr>
        <p:grpSpPr>
          <a:xfrm>
            <a:off x="457350" y="468286"/>
            <a:ext cx="431074" cy="431074"/>
            <a:chOff x="473351" y="619523"/>
            <a:chExt cx="738900" cy="738900"/>
          </a:xfrm>
        </p:grpSpPr>
        <p:sp>
          <p:nvSpPr>
            <p:cNvPr id="395" name="Google Shape;395;p57"/>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96" name="Google Shape;396;p57" title="ícono de actividad colaborativa"/>
            <p:cNvPicPr preferRelativeResize="0"/>
            <p:nvPr/>
          </p:nvPicPr>
          <p:blipFill rotWithShape="1">
            <a:blip r:embed="rId3">
              <a:alphaModFix/>
            </a:blip>
            <a:srcRect b="0" l="0" r="0" t="0"/>
            <a:stretch/>
          </p:blipFill>
          <p:spPr>
            <a:xfrm>
              <a:off x="616475" y="762647"/>
              <a:ext cx="452650" cy="452650"/>
            </a:xfrm>
            <a:prstGeom prst="rect">
              <a:avLst/>
            </a:prstGeom>
            <a:noFill/>
            <a:ln>
              <a:noFill/>
            </a:ln>
          </p:spPr>
        </p:pic>
      </p:grpSp>
      <p:sp>
        <p:nvSpPr>
          <p:cNvPr id="397" name="Google Shape;397;p57"/>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Prácticas con operadores</a:t>
            </a:r>
            <a:endParaRPr b="1" i="0" sz="4000" u="none" cap="none" strike="noStrike">
              <a:solidFill>
                <a:schemeClr val="dk1"/>
              </a:solidFill>
              <a:latin typeface="DM Sans"/>
              <a:ea typeface="DM Sans"/>
              <a:cs typeface="DM Sans"/>
              <a:sym typeface="DM Sans"/>
            </a:endParaRPr>
          </a:p>
        </p:txBody>
      </p:sp>
      <p:sp>
        <p:nvSpPr>
          <p:cNvPr id="398" name="Google Shape;398;p57"/>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ACTIVIDAD COLABORATIVA</a:t>
            </a:r>
            <a:endParaRPr b="0" i="0" sz="1400" u="none" cap="none" strike="noStrike">
              <a:solidFill>
                <a:srgbClr val="000000"/>
              </a:solidFill>
              <a:latin typeface="DM Sans"/>
              <a:ea typeface="DM Sans"/>
              <a:cs typeface="DM Sans"/>
              <a:sym typeface="DM Sans"/>
            </a:endParaRPr>
          </a:p>
        </p:txBody>
      </p:sp>
      <p:sp>
        <p:nvSpPr>
          <p:cNvPr id="399" name="Google Shape;399;p57"/>
          <p:cNvSpPr txBox="1"/>
          <p:nvPr/>
        </p:nvSpPr>
        <p:spPr>
          <a:xfrm>
            <a:off x="473350" y="1908175"/>
            <a:ext cx="3834600" cy="247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rgbClr val="000000"/>
                </a:solidFill>
                <a:latin typeface="DM Sans"/>
                <a:ea typeface="DM Sans"/>
                <a:cs typeface="DM Sans"/>
                <a:sym typeface="DM Sans"/>
              </a:rPr>
              <a:t>Resolver las siguientes consultas:</a:t>
            </a:r>
            <a:endParaRPr b="1"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Todos los comentarios sobre juegos desde 2019 en adelante.</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Todos los comentarios sobre juegos anteriores a 2011.</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Los usuarios y texto de aquellos comentarios sobre juegos cuyo código de juego (id_game) sea 73</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Los usuarios y texto de aquellos comentarios sobre juegos cuyo id de juego no sea 73.</a:t>
            </a:r>
            <a:endParaRPr b="0" i="0" sz="1350" u="none" cap="none" strike="noStrike">
              <a:solidFill>
                <a:srgbClr val="000000"/>
              </a:solidFill>
              <a:latin typeface="DM Sans"/>
              <a:ea typeface="DM Sans"/>
              <a:cs typeface="DM Sans"/>
              <a:sym typeface="DM Sans"/>
            </a:endParaRPr>
          </a:p>
        </p:txBody>
      </p:sp>
      <p:sp>
        <p:nvSpPr>
          <p:cNvPr id="400" name="Google Shape;400;p57"/>
          <p:cNvSpPr txBox="1"/>
          <p:nvPr/>
        </p:nvSpPr>
        <p:spPr>
          <a:xfrm>
            <a:off x="4527575" y="1908175"/>
            <a:ext cx="3834600" cy="22626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Aquellos juegos de nivel 1.</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Aquellos juegos sean de nivel 14 o superior.</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Aquellos juegos de nombre 'Riders Republic' o 'The Dark Pictures: House Of Ashes'.</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Aquellos juegos cuyo nombre empiece con 'Gran'.</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Aquellos juegos cuyo nombre contenga 'field'.</a:t>
            </a:r>
            <a:endParaRPr b="0" i="0" sz="1350" u="none" cap="none" strike="noStrike">
              <a:solidFill>
                <a:srgbClr val="000000"/>
              </a:solidFill>
              <a:latin typeface="DM Sans"/>
              <a:ea typeface="DM Sans"/>
              <a:cs typeface="DM Sans"/>
              <a:sym typeface="DM Sans"/>
            </a:endParaRPr>
          </a:p>
        </p:txBody>
      </p:sp>
      <p:sp>
        <p:nvSpPr>
          <p:cNvPr id="401" name="Google Shape;401;p57"/>
          <p:cNvSpPr txBox="1"/>
          <p:nvPr/>
        </p:nvSpPr>
        <p:spPr>
          <a:xfrm>
            <a:off x="457350" y="4648750"/>
            <a:ext cx="7056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AR" sz="1350" u="none" cap="none" strike="noStrike">
                <a:solidFill>
                  <a:srgbClr val="000000"/>
                </a:solidFill>
                <a:latin typeface="DM Sans"/>
                <a:ea typeface="DM Sans"/>
                <a:cs typeface="DM Sans"/>
                <a:sym typeface="DM Sans"/>
              </a:rPr>
              <a:t>NOTA: usaremos los breakouts rooms. El tutor/a tendrá el rol de facilitador/a.</a:t>
            </a:r>
            <a:endParaRPr b="0" i="0" sz="1350" u="none" cap="none" strike="noStrike">
              <a:solidFill>
                <a:srgbClr val="000000"/>
              </a:solidFill>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grpSp>
        <p:nvGrpSpPr>
          <p:cNvPr id="406" name="Google Shape;406;p58"/>
          <p:cNvGrpSpPr/>
          <p:nvPr/>
        </p:nvGrpSpPr>
        <p:grpSpPr>
          <a:xfrm>
            <a:off x="473370" y="619431"/>
            <a:ext cx="738905" cy="738905"/>
            <a:chOff x="575612" y="1950748"/>
            <a:chExt cx="431100" cy="431100"/>
          </a:xfrm>
        </p:grpSpPr>
        <p:sp>
          <p:nvSpPr>
            <p:cNvPr id="407" name="Google Shape;407;p58"/>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08" name="Google Shape;408;p58" title="ícono para pensar"/>
            <p:cNvPicPr preferRelativeResize="0"/>
            <p:nvPr/>
          </p:nvPicPr>
          <p:blipFill rotWithShape="1">
            <a:blip r:embed="rId3">
              <a:alphaModFix/>
            </a:blip>
            <a:srcRect b="0" l="0" r="0" t="0"/>
            <a:stretch/>
          </p:blipFill>
          <p:spPr>
            <a:xfrm>
              <a:off x="655125" y="2030288"/>
              <a:ext cx="272000" cy="272000"/>
            </a:xfrm>
            <a:prstGeom prst="rect">
              <a:avLst/>
            </a:prstGeom>
            <a:noFill/>
            <a:ln>
              <a:noFill/>
            </a:ln>
          </p:spPr>
        </p:pic>
      </p:grpSp>
      <p:sp>
        <p:nvSpPr>
          <p:cNvPr id="409" name="Google Shape;409;p58"/>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Para pensar</a:t>
            </a:r>
            <a:endParaRPr b="1" i="0" sz="3500" u="none" cap="none" strike="noStrike">
              <a:solidFill>
                <a:srgbClr val="EAFF6A"/>
              </a:solidFill>
              <a:latin typeface="DM Sans"/>
              <a:ea typeface="DM Sans"/>
              <a:cs typeface="DM Sans"/>
              <a:sym typeface="DM Sans"/>
            </a:endParaRPr>
          </a:p>
        </p:txBody>
      </p:sp>
      <p:sp>
        <p:nvSpPr>
          <p:cNvPr id="410" name="Google Shape;410;p58"/>
          <p:cNvSpPr txBox="1"/>
          <p:nvPr/>
        </p:nvSpPr>
        <p:spPr>
          <a:xfrm>
            <a:off x="473350" y="1626100"/>
            <a:ext cx="71694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AR" sz="2500" u="none" cap="none" strike="noStrike">
                <a:solidFill>
                  <a:srgbClr val="B7B7B7"/>
                </a:solidFill>
                <a:latin typeface="DM Sans"/>
                <a:ea typeface="DM Sans"/>
                <a:cs typeface="DM Sans"/>
                <a:sym typeface="DM Sans"/>
              </a:rPr>
              <a:t>Si pensamos en un campo que debe almacenar el DNI o Cédula de identidad de las personas, ¿qué tipo de dato debería ser el de este campo?</a:t>
            </a:r>
            <a:endParaRPr b="0" i="0" sz="2500" u="none" cap="none" strike="noStrike">
              <a:solidFill>
                <a:srgbClr val="B7B7B7"/>
              </a:solidFill>
              <a:latin typeface="DM Sans"/>
              <a:ea typeface="DM Sans"/>
              <a:cs typeface="DM Sans"/>
              <a:sym typeface="DM Sans"/>
            </a:endParaRPr>
          </a:p>
        </p:txBody>
      </p:sp>
      <p:sp>
        <p:nvSpPr>
          <p:cNvPr id="411" name="Google Shape;411;p58"/>
          <p:cNvSpPr txBox="1"/>
          <p:nvPr/>
        </p:nvSpPr>
        <p:spPr>
          <a:xfrm>
            <a:off x="473350" y="3736375"/>
            <a:ext cx="7169400" cy="87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i="0" lang="es-AR" sz="2500" u="none" cap="none" strike="noStrike">
                <a:solidFill>
                  <a:schemeClr val="lt1"/>
                </a:solidFill>
                <a:latin typeface="DM Sans"/>
                <a:ea typeface="DM Sans"/>
                <a:cs typeface="DM Sans"/>
                <a:sym typeface="DM Sans"/>
              </a:rPr>
              <a:t>¿Numérico o string?</a:t>
            </a:r>
            <a:endParaRPr b="1" i="0" sz="2500" u="none" cap="none" strike="noStrike">
              <a:solidFill>
                <a:schemeClr val="lt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000"/>
              <a:buFont typeface="Arial"/>
              <a:buNone/>
            </a:pPr>
            <a:r>
              <a:rPr b="0" i="0" lang="es-AR" sz="2000" u="none" cap="none" strike="noStrike">
                <a:solidFill>
                  <a:srgbClr val="83AEFB"/>
                </a:solidFill>
                <a:latin typeface="DM Sans"/>
                <a:ea typeface="DM Sans"/>
                <a:cs typeface="DM Sans"/>
                <a:sym typeface="DM Sans"/>
              </a:rPr>
              <a:t>Contesta la encuesta de Zoom </a:t>
            </a:r>
            <a:endParaRPr b="0" i="0" sz="2000" u="none" cap="none" strike="noStrike">
              <a:solidFill>
                <a:srgbClr val="83AEFB"/>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32"/>
          <p:cNvSpPr txBox="1"/>
          <p:nvPr/>
        </p:nvSpPr>
        <p:spPr>
          <a:xfrm>
            <a:off x="501450" y="468275"/>
            <a:ext cx="8141100" cy="600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000"/>
              <a:buFont typeface="Arial"/>
              <a:buNone/>
            </a:pPr>
            <a:r>
              <a:rPr b="1" i="0" lang="es-AR" sz="3000" u="none" cap="none" strike="noStrike">
                <a:solidFill>
                  <a:srgbClr val="EAFF6A"/>
                </a:solidFill>
                <a:latin typeface="DM Sans"/>
                <a:ea typeface="DM Sans"/>
                <a:cs typeface="DM Sans"/>
                <a:sym typeface="DM Sans"/>
              </a:rPr>
              <a:t>Objetivos de la clase</a:t>
            </a:r>
            <a:endParaRPr b="1" i="0" sz="3000" u="none" cap="none" strike="noStrike">
              <a:solidFill>
                <a:srgbClr val="EAFF6A"/>
              </a:solidFill>
              <a:latin typeface="DM Sans"/>
              <a:ea typeface="DM Sans"/>
              <a:cs typeface="DM Sans"/>
              <a:sym typeface="DM Sans"/>
            </a:endParaRPr>
          </a:p>
        </p:txBody>
      </p:sp>
      <p:pic>
        <p:nvPicPr>
          <p:cNvPr id="142" name="Google Shape;142;p32"/>
          <p:cNvPicPr preferRelativeResize="0"/>
          <p:nvPr/>
        </p:nvPicPr>
        <p:blipFill rotWithShape="1">
          <a:blip r:embed="rId3">
            <a:alphaModFix/>
          </a:blip>
          <a:srcRect b="0" l="0" r="0" t="0"/>
          <a:stretch/>
        </p:blipFill>
        <p:spPr>
          <a:xfrm>
            <a:off x="2172438" y="1545313"/>
            <a:ext cx="196975" cy="196975"/>
          </a:xfrm>
          <a:prstGeom prst="rect">
            <a:avLst/>
          </a:prstGeom>
          <a:noFill/>
          <a:ln>
            <a:noFill/>
          </a:ln>
        </p:spPr>
      </p:pic>
      <p:sp>
        <p:nvSpPr>
          <p:cNvPr id="143" name="Google Shape;143;p32"/>
          <p:cNvSpPr txBox="1"/>
          <p:nvPr/>
        </p:nvSpPr>
        <p:spPr>
          <a:xfrm>
            <a:off x="2690561" y="1451613"/>
            <a:ext cx="42813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lt1"/>
                </a:solidFill>
                <a:latin typeface="DM Sans"/>
                <a:ea typeface="DM Sans"/>
                <a:cs typeface="DM Sans"/>
                <a:sym typeface="DM Sans"/>
              </a:rPr>
              <a:t>Reconocer e implementar las sentencias complementarias de SQL</a:t>
            </a:r>
            <a:endParaRPr b="1" i="0" sz="1350" u="none" cap="none" strike="noStrike">
              <a:solidFill>
                <a:schemeClr val="lt1"/>
              </a:solidFill>
              <a:latin typeface="DM Sans"/>
              <a:ea typeface="DM Sans"/>
              <a:cs typeface="DM Sans"/>
              <a:sym typeface="DM Sans"/>
            </a:endParaRPr>
          </a:p>
        </p:txBody>
      </p:sp>
      <p:pic>
        <p:nvPicPr>
          <p:cNvPr id="144" name="Google Shape;144;p32"/>
          <p:cNvPicPr preferRelativeResize="0"/>
          <p:nvPr/>
        </p:nvPicPr>
        <p:blipFill rotWithShape="1">
          <a:blip r:embed="rId3">
            <a:alphaModFix/>
          </a:blip>
          <a:srcRect b="0" l="0" r="0" t="0"/>
          <a:stretch/>
        </p:blipFill>
        <p:spPr>
          <a:xfrm>
            <a:off x="2172738" y="2383588"/>
            <a:ext cx="196975" cy="196975"/>
          </a:xfrm>
          <a:prstGeom prst="rect">
            <a:avLst/>
          </a:prstGeom>
          <a:noFill/>
          <a:ln>
            <a:noFill/>
          </a:ln>
        </p:spPr>
      </p:pic>
      <p:sp>
        <p:nvSpPr>
          <p:cNvPr id="145" name="Google Shape;145;p32"/>
          <p:cNvSpPr txBox="1"/>
          <p:nvPr/>
        </p:nvSpPr>
        <p:spPr>
          <a:xfrm>
            <a:off x="2690561" y="2285863"/>
            <a:ext cx="42813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lt1"/>
                </a:solidFill>
                <a:latin typeface="DM Sans"/>
                <a:ea typeface="DM Sans"/>
                <a:cs typeface="DM Sans"/>
                <a:sym typeface="DM Sans"/>
              </a:rPr>
              <a:t>Identificar las funciones en SQL</a:t>
            </a:r>
            <a:endParaRPr b="1" i="0" sz="1350" u="none" cap="none" strike="noStrike">
              <a:solidFill>
                <a:schemeClr val="lt1"/>
              </a:solidFill>
              <a:latin typeface="DM Sans"/>
              <a:ea typeface="DM Sans"/>
              <a:cs typeface="DM Sans"/>
              <a:sym typeface="DM Sans"/>
            </a:endParaRPr>
          </a:p>
        </p:txBody>
      </p:sp>
      <p:pic>
        <p:nvPicPr>
          <p:cNvPr id="146" name="Google Shape;146;p32"/>
          <p:cNvPicPr preferRelativeResize="0"/>
          <p:nvPr/>
        </p:nvPicPr>
        <p:blipFill rotWithShape="1">
          <a:blip r:embed="rId3">
            <a:alphaModFix/>
          </a:blip>
          <a:srcRect b="0" l="0" r="0" t="0"/>
          <a:stretch/>
        </p:blipFill>
        <p:spPr>
          <a:xfrm>
            <a:off x="2172438" y="3057363"/>
            <a:ext cx="196975" cy="196975"/>
          </a:xfrm>
          <a:prstGeom prst="rect">
            <a:avLst/>
          </a:prstGeom>
          <a:noFill/>
          <a:ln>
            <a:noFill/>
          </a:ln>
        </p:spPr>
      </p:pic>
      <p:sp>
        <p:nvSpPr>
          <p:cNvPr id="147" name="Google Shape;147;p32"/>
          <p:cNvSpPr txBox="1"/>
          <p:nvPr/>
        </p:nvSpPr>
        <p:spPr>
          <a:xfrm>
            <a:off x="2690561" y="2912213"/>
            <a:ext cx="4281300" cy="600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lt1"/>
                </a:solidFill>
                <a:latin typeface="DM Sans"/>
                <a:ea typeface="DM Sans"/>
                <a:cs typeface="DM Sans"/>
                <a:sym typeface="DM Sans"/>
              </a:rPr>
              <a:t>Identificar los diferentes tipos de intersección en tablas SQL</a:t>
            </a:r>
            <a:endParaRPr b="1" i="0" sz="1350" u="none" cap="none" strike="noStrike">
              <a:solidFill>
                <a:schemeClr val="lt1"/>
              </a:solidFill>
              <a:latin typeface="DM Sans"/>
              <a:ea typeface="DM Sans"/>
              <a:cs typeface="DM Sans"/>
              <a:sym typeface="DM Sans"/>
            </a:endParaRPr>
          </a:p>
        </p:txBody>
      </p:sp>
      <p:cxnSp>
        <p:nvCxnSpPr>
          <p:cNvPr id="148" name="Google Shape;148;p32"/>
          <p:cNvCxnSpPr>
            <a:stCxn id="142" idx="2"/>
            <a:endCxn id="144" idx="0"/>
          </p:cNvCxnSpPr>
          <p:nvPr/>
        </p:nvCxnSpPr>
        <p:spPr>
          <a:xfrm flipH="1" rot="-5400000">
            <a:off x="1950526" y="2062688"/>
            <a:ext cx="641400" cy="600"/>
          </a:xfrm>
          <a:prstGeom prst="bentConnector3">
            <a:avLst>
              <a:gd fmla="val 49992" name="adj1"/>
            </a:avLst>
          </a:prstGeom>
          <a:noFill/>
          <a:ln cap="flat" cmpd="sng" w="9525">
            <a:solidFill>
              <a:srgbClr val="EAFF6A"/>
            </a:solidFill>
            <a:prstDash val="solid"/>
            <a:round/>
            <a:headEnd len="sm" w="sm" type="none"/>
            <a:tailEnd len="sm" w="sm" type="none"/>
          </a:ln>
        </p:spPr>
      </p:cxnSp>
      <p:cxnSp>
        <p:nvCxnSpPr>
          <p:cNvPr id="149" name="Google Shape;149;p32"/>
          <p:cNvCxnSpPr>
            <a:stCxn id="144" idx="2"/>
            <a:endCxn id="146" idx="0"/>
          </p:cNvCxnSpPr>
          <p:nvPr/>
        </p:nvCxnSpPr>
        <p:spPr>
          <a:xfrm flipH="1" rot="-5400000">
            <a:off x="2033176" y="2818613"/>
            <a:ext cx="476700" cy="600"/>
          </a:xfrm>
          <a:prstGeom prst="bentConnector3">
            <a:avLst>
              <a:gd fmla="val 50010" name="adj1"/>
            </a:avLst>
          </a:prstGeom>
          <a:noFill/>
          <a:ln cap="flat" cmpd="sng" w="9525">
            <a:solidFill>
              <a:srgbClr val="EAFF6A"/>
            </a:solidFill>
            <a:prstDash val="solid"/>
            <a:round/>
            <a:headEnd len="sm" w="sm" type="none"/>
            <a:tailEnd len="sm" w="sm"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grpSp>
        <p:nvGrpSpPr>
          <p:cNvPr id="416" name="Google Shape;416;p59"/>
          <p:cNvGrpSpPr/>
          <p:nvPr/>
        </p:nvGrpSpPr>
        <p:grpSpPr>
          <a:xfrm>
            <a:off x="473370" y="619431"/>
            <a:ext cx="738905" cy="738905"/>
            <a:chOff x="575612" y="1950748"/>
            <a:chExt cx="431100" cy="431100"/>
          </a:xfrm>
        </p:grpSpPr>
        <p:sp>
          <p:nvSpPr>
            <p:cNvPr id="417" name="Google Shape;417;p59"/>
            <p:cNvSpPr/>
            <p:nvPr/>
          </p:nvSpPr>
          <p:spPr>
            <a:xfrm>
              <a:off x="575612" y="1950748"/>
              <a:ext cx="431100" cy="43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18" name="Google Shape;418;p59" title="ícono para pensar"/>
            <p:cNvPicPr preferRelativeResize="0"/>
            <p:nvPr/>
          </p:nvPicPr>
          <p:blipFill rotWithShape="1">
            <a:blip r:embed="rId3">
              <a:alphaModFix/>
            </a:blip>
            <a:srcRect b="0" l="0" r="0" t="0"/>
            <a:stretch/>
          </p:blipFill>
          <p:spPr>
            <a:xfrm>
              <a:off x="655125" y="2030288"/>
              <a:ext cx="272000" cy="272000"/>
            </a:xfrm>
            <a:prstGeom prst="rect">
              <a:avLst/>
            </a:prstGeom>
            <a:noFill/>
            <a:ln>
              <a:noFill/>
            </a:ln>
          </p:spPr>
        </p:pic>
      </p:grpSp>
      <p:sp>
        <p:nvSpPr>
          <p:cNvPr id="419" name="Google Shape;419;p59"/>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Para pensar</a:t>
            </a:r>
            <a:endParaRPr b="1" i="0" sz="3500" u="none" cap="none" strike="noStrike">
              <a:solidFill>
                <a:srgbClr val="EAFF6A"/>
              </a:solidFill>
              <a:latin typeface="DM Sans"/>
              <a:ea typeface="DM Sans"/>
              <a:cs typeface="DM Sans"/>
              <a:sym typeface="DM Sans"/>
            </a:endParaRPr>
          </a:p>
        </p:txBody>
      </p:sp>
      <p:sp>
        <p:nvSpPr>
          <p:cNvPr id="420" name="Google Shape;420;p59"/>
          <p:cNvSpPr txBox="1"/>
          <p:nvPr/>
        </p:nvSpPr>
        <p:spPr>
          <a:xfrm>
            <a:off x="473350" y="1626100"/>
            <a:ext cx="71694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AR" sz="2500" u="none" cap="none" strike="noStrike">
                <a:solidFill>
                  <a:srgbClr val="B7B7B7"/>
                </a:solidFill>
                <a:latin typeface="DM Sans"/>
                <a:ea typeface="DM Sans"/>
                <a:cs typeface="DM Sans"/>
                <a:sym typeface="DM Sans"/>
              </a:rPr>
              <a:t>Y si pensamos en un campo contable, que debe almacenar el año de ejercicio de los asientos registrados, ¿qué tipo de dato deberíamos darle a este campo?</a:t>
            </a:r>
            <a:endParaRPr b="0" i="0" sz="2500" u="none" cap="none" strike="noStrike">
              <a:solidFill>
                <a:srgbClr val="B7B7B7"/>
              </a:solidFill>
              <a:latin typeface="DM Sans"/>
              <a:ea typeface="DM Sans"/>
              <a:cs typeface="DM Sans"/>
              <a:sym typeface="DM Sans"/>
            </a:endParaRPr>
          </a:p>
        </p:txBody>
      </p:sp>
      <p:sp>
        <p:nvSpPr>
          <p:cNvPr id="421" name="Google Shape;421;p59"/>
          <p:cNvSpPr txBox="1"/>
          <p:nvPr/>
        </p:nvSpPr>
        <p:spPr>
          <a:xfrm>
            <a:off x="473350" y="3736375"/>
            <a:ext cx="7169400" cy="87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i="0" lang="es-AR" sz="2500" u="none" cap="none" strike="noStrike">
                <a:solidFill>
                  <a:schemeClr val="lt1"/>
                </a:solidFill>
                <a:latin typeface="DM Sans"/>
                <a:ea typeface="DM Sans"/>
                <a:cs typeface="DM Sans"/>
                <a:sym typeface="DM Sans"/>
              </a:rPr>
              <a:t>¿Numérico o string?</a:t>
            </a:r>
            <a:endParaRPr b="1" i="0" sz="2500" u="none" cap="none" strike="noStrike">
              <a:solidFill>
                <a:schemeClr val="lt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000"/>
              <a:buFont typeface="Arial"/>
              <a:buNone/>
            </a:pPr>
            <a:r>
              <a:rPr b="0" i="0" lang="es-AR" sz="2000" u="none" cap="none" strike="noStrike">
                <a:solidFill>
                  <a:srgbClr val="83AEFB"/>
                </a:solidFill>
                <a:latin typeface="DM Sans"/>
                <a:ea typeface="DM Sans"/>
                <a:cs typeface="DM Sans"/>
                <a:sym typeface="DM Sans"/>
              </a:rPr>
              <a:t>Contesta la encuesta de Zoom </a:t>
            </a:r>
            <a:endParaRPr b="0" i="0" sz="2000" u="none" cap="none" strike="noStrike">
              <a:solidFill>
                <a:srgbClr val="83AEFB"/>
              </a:solidFill>
              <a:latin typeface="DM Sans"/>
              <a:ea typeface="DM Sans"/>
              <a:cs typeface="DM Sans"/>
              <a:sym typeface="DM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60"/>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lt1"/>
                </a:solidFill>
                <a:latin typeface="DM Sans"/>
                <a:ea typeface="DM Sans"/>
                <a:cs typeface="DM Sans"/>
                <a:sym typeface="DM Sans"/>
              </a:rPr>
              <a:t>Ordenamiento</a:t>
            </a:r>
            <a:endParaRPr b="1" i="0" sz="4000" u="none" cap="none" strike="noStrike">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rgbClr val="83AEFB"/>
                </a:solidFill>
                <a:latin typeface="DM Sans"/>
                <a:ea typeface="DM Sans"/>
                <a:cs typeface="DM Sans"/>
                <a:sym typeface="DM Sans"/>
              </a:rPr>
              <a:t>de datos</a:t>
            </a:r>
            <a:endParaRPr b="1" i="0" sz="4000" u="none" cap="none" strike="noStrike">
              <a:solidFill>
                <a:srgbClr val="83AEFB"/>
              </a:solidFill>
              <a:latin typeface="DM Sans"/>
              <a:ea typeface="DM Sans"/>
              <a:cs typeface="DM Sans"/>
              <a:sym typeface="DM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61"/>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432" name="Google Shape;432;p61"/>
          <p:cNvSpPr txBox="1"/>
          <p:nvPr/>
        </p:nvSpPr>
        <p:spPr>
          <a:xfrm>
            <a:off x="473350" y="1626100"/>
            <a:ext cx="7169400" cy="210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rPr b="0" i="0" lang="es-AR" sz="2500" u="none" cap="none" strike="noStrike">
                <a:solidFill>
                  <a:srgbClr val="B7B7B7"/>
                </a:solidFill>
                <a:latin typeface="DM Sans"/>
                <a:ea typeface="DM Sans"/>
                <a:cs typeface="DM Sans"/>
                <a:sym typeface="DM Sans"/>
              </a:rPr>
              <a:t>Seleccionemos todos los registros de la tabla GAME, ordenados por name de forma ascendente (ASC).</a:t>
            </a:r>
            <a:endParaRPr b="0" i="0" sz="2500" u="none" cap="none" strike="noStrike">
              <a:solidFill>
                <a:srgbClr val="B7B7B7"/>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p:txBody>
      </p:sp>
      <p:grpSp>
        <p:nvGrpSpPr>
          <p:cNvPr id="433" name="Google Shape;433;p61"/>
          <p:cNvGrpSpPr/>
          <p:nvPr/>
        </p:nvGrpSpPr>
        <p:grpSpPr>
          <a:xfrm>
            <a:off x="473351" y="619523"/>
            <a:ext cx="738900" cy="738900"/>
            <a:chOff x="473351" y="619523"/>
            <a:chExt cx="738900" cy="738900"/>
          </a:xfrm>
        </p:grpSpPr>
        <p:sp>
          <p:nvSpPr>
            <p:cNvPr id="434" name="Google Shape;434;p61"/>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35" name="Google Shape;435;p61"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62"/>
          <p:cNvSpPr/>
          <p:nvPr/>
        </p:nvSpPr>
        <p:spPr>
          <a:xfrm>
            <a:off x="1622958" y="1168058"/>
            <a:ext cx="5898086" cy="3317328"/>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62"/>
          <p:cNvSpPr txBox="1"/>
          <p:nvPr/>
        </p:nvSpPr>
        <p:spPr>
          <a:xfrm>
            <a:off x="1391700" y="345975"/>
            <a:ext cx="63606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AR" sz="3500" u="none" cap="none" strike="noStrike">
                <a:solidFill>
                  <a:schemeClr val="lt1"/>
                </a:solidFill>
                <a:latin typeface="DM Sans"/>
                <a:ea typeface="DM Sans"/>
                <a:cs typeface="DM Sans"/>
                <a:sym typeface="DM Sans"/>
              </a:rPr>
              <a:t>Prácticas con ordenamiento</a:t>
            </a:r>
            <a:endParaRPr b="1" i="0" sz="3500" u="none" cap="none" strike="noStrike">
              <a:solidFill>
                <a:schemeClr val="lt1"/>
              </a:solidFill>
              <a:latin typeface="DM Sans"/>
              <a:ea typeface="DM Sans"/>
              <a:cs typeface="DM Sans"/>
              <a:sym typeface="DM Sans"/>
            </a:endParaRPr>
          </a:p>
        </p:txBody>
      </p:sp>
      <p:pic>
        <p:nvPicPr>
          <p:cNvPr id="442" name="Google Shape;442;p62"/>
          <p:cNvPicPr preferRelativeResize="0"/>
          <p:nvPr/>
        </p:nvPicPr>
        <p:blipFill rotWithShape="1">
          <a:blip r:embed="rId3">
            <a:alphaModFix/>
          </a:blip>
          <a:srcRect b="0" l="0" r="0" t="0"/>
          <a:stretch/>
        </p:blipFill>
        <p:spPr>
          <a:xfrm>
            <a:off x="2215975" y="1590106"/>
            <a:ext cx="3029760" cy="710100"/>
          </a:xfrm>
          <a:prstGeom prst="rect">
            <a:avLst/>
          </a:prstGeom>
          <a:noFill/>
          <a:ln>
            <a:noFill/>
          </a:ln>
        </p:spPr>
      </p:pic>
      <p:pic>
        <p:nvPicPr>
          <p:cNvPr id="443" name="Google Shape;443;p62"/>
          <p:cNvPicPr preferRelativeResize="0"/>
          <p:nvPr/>
        </p:nvPicPr>
        <p:blipFill rotWithShape="1">
          <a:blip r:embed="rId4">
            <a:alphaModFix/>
          </a:blip>
          <a:srcRect b="0" l="0" r="0" t="0"/>
          <a:stretch/>
        </p:blipFill>
        <p:spPr>
          <a:xfrm>
            <a:off x="5829325" y="1168050"/>
            <a:ext cx="1691725" cy="1672275"/>
          </a:xfrm>
          <a:prstGeom prst="rect">
            <a:avLst/>
          </a:prstGeom>
          <a:noFill/>
          <a:ln>
            <a:noFill/>
          </a:ln>
        </p:spPr>
      </p:pic>
      <p:pic>
        <p:nvPicPr>
          <p:cNvPr id="444" name="Google Shape;444;p62"/>
          <p:cNvPicPr preferRelativeResize="0"/>
          <p:nvPr/>
        </p:nvPicPr>
        <p:blipFill rotWithShape="1">
          <a:blip r:embed="rId5">
            <a:alphaModFix/>
          </a:blip>
          <a:srcRect b="0" l="0" r="0" t="0"/>
          <a:stretch/>
        </p:blipFill>
        <p:spPr>
          <a:xfrm>
            <a:off x="1655625" y="2874750"/>
            <a:ext cx="5197474" cy="16106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63"/>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450" name="Google Shape;450;p63"/>
          <p:cNvSpPr txBox="1"/>
          <p:nvPr/>
        </p:nvSpPr>
        <p:spPr>
          <a:xfrm>
            <a:off x="473350" y="1571400"/>
            <a:ext cx="7169400" cy="2493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AR" sz="2500" u="none" cap="none" strike="noStrike">
                <a:solidFill>
                  <a:srgbClr val="B7B7B7"/>
                </a:solidFill>
                <a:latin typeface="DM Sans"/>
                <a:ea typeface="DM Sans"/>
                <a:cs typeface="DM Sans"/>
                <a:sym typeface="DM Sans"/>
              </a:rPr>
              <a:t>Ahora seleccionemos todos los registros de la tabla GAME, ordenados por id_level de forma descendente (DESC) y apliquemos el filtro donde el nombre (name) contenga el texto “of”</a:t>
            </a:r>
            <a:endParaRPr b="0" i="0" sz="2500" u="none" cap="none" strike="noStrike">
              <a:solidFill>
                <a:srgbClr val="B7B7B7"/>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p:txBody>
      </p:sp>
      <p:grpSp>
        <p:nvGrpSpPr>
          <p:cNvPr id="451" name="Google Shape;451;p63"/>
          <p:cNvGrpSpPr/>
          <p:nvPr/>
        </p:nvGrpSpPr>
        <p:grpSpPr>
          <a:xfrm>
            <a:off x="473351" y="619523"/>
            <a:ext cx="738900" cy="738900"/>
            <a:chOff x="473351" y="619523"/>
            <a:chExt cx="738900" cy="738900"/>
          </a:xfrm>
        </p:grpSpPr>
        <p:sp>
          <p:nvSpPr>
            <p:cNvPr id="452" name="Google Shape;452;p63"/>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53" name="Google Shape;453;p63"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64"/>
          <p:cNvSpPr/>
          <p:nvPr/>
        </p:nvSpPr>
        <p:spPr>
          <a:xfrm>
            <a:off x="1622958" y="1168058"/>
            <a:ext cx="5898000" cy="33174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64"/>
          <p:cNvSpPr txBox="1"/>
          <p:nvPr/>
        </p:nvSpPr>
        <p:spPr>
          <a:xfrm>
            <a:off x="1391700" y="345975"/>
            <a:ext cx="63606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AR" sz="3500" u="none" cap="none" strike="noStrike">
                <a:solidFill>
                  <a:schemeClr val="lt1"/>
                </a:solidFill>
                <a:latin typeface="DM Sans"/>
                <a:ea typeface="DM Sans"/>
                <a:cs typeface="DM Sans"/>
                <a:sym typeface="DM Sans"/>
              </a:rPr>
              <a:t>Prácticas con ordenamiento</a:t>
            </a:r>
            <a:endParaRPr b="1" i="0" sz="3500" u="none" cap="none" strike="noStrike">
              <a:solidFill>
                <a:schemeClr val="lt1"/>
              </a:solidFill>
              <a:latin typeface="DM Sans"/>
              <a:ea typeface="DM Sans"/>
              <a:cs typeface="DM Sans"/>
              <a:sym typeface="DM Sans"/>
            </a:endParaRPr>
          </a:p>
        </p:txBody>
      </p:sp>
      <p:pic>
        <p:nvPicPr>
          <p:cNvPr id="460" name="Google Shape;460;p64"/>
          <p:cNvPicPr preferRelativeResize="0"/>
          <p:nvPr/>
        </p:nvPicPr>
        <p:blipFill rotWithShape="1">
          <a:blip r:embed="rId3">
            <a:alphaModFix/>
          </a:blip>
          <a:srcRect b="0" l="0" r="0" t="0"/>
          <a:stretch/>
        </p:blipFill>
        <p:spPr>
          <a:xfrm>
            <a:off x="2348888" y="1561988"/>
            <a:ext cx="2767175" cy="792475"/>
          </a:xfrm>
          <a:prstGeom prst="rect">
            <a:avLst/>
          </a:prstGeom>
          <a:noFill/>
          <a:ln>
            <a:noFill/>
          </a:ln>
        </p:spPr>
      </p:pic>
      <p:pic>
        <p:nvPicPr>
          <p:cNvPr id="461" name="Google Shape;461;p64"/>
          <p:cNvPicPr preferRelativeResize="0"/>
          <p:nvPr/>
        </p:nvPicPr>
        <p:blipFill rotWithShape="1">
          <a:blip r:embed="rId4">
            <a:alphaModFix/>
          </a:blip>
          <a:srcRect b="0" l="0" r="0" t="0"/>
          <a:stretch/>
        </p:blipFill>
        <p:spPr>
          <a:xfrm>
            <a:off x="5820298" y="1168050"/>
            <a:ext cx="1700652" cy="1681100"/>
          </a:xfrm>
          <a:prstGeom prst="rect">
            <a:avLst/>
          </a:prstGeom>
          <a:noFill/>
          <a:ln>
            <a:noFill/>
          </a:ln>
        </p:spPr>
      </p:pic>
      <p:pic>
        <p:nvPicPr>
          <p:cNvPr id="462" name="Google Shape;462;p64"/>
          <p:cNvPicPr preferRelativeResize="0"/>
          <p:nvPr/>
        </p:nvPicPr>
        <p:blipFill rotWithShape="1">
          <a:blip r:embed="rId5">
            <a:alphaModFix/>
          </a:blip>
          <a:srcRect b="0" l="0" r="0" t="0"/>
          <a:stretch/>
        </p:blipFill>
        <p:spPr>
          <a:xfrm>
            <a:off x="1622950" y="2900900"/>
            <a:ext cx="5271850" cy="15845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65"/>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lt1"/>
                </a:solidFill>
                <a:latin typeface="DM Sans"/>
                <a:ea typeface="DM Sans"/>
                <a:cs typeface="DM Sans"/>
                <a:sym typeface="DM Sans"/>
              </a:rPr>
              <a:t>Funciones de</a:t>
            </a:r>
            <a:endParaRPr b="1" i="0" sz="4000" u="none" cap="none" strike="noStrike">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rgbClr val="EAFF6A"/>
                </a:solidFill>
                <a:latin typeface="DM Sans"/>
                <a:ea typeface="DM Sans"/>
                <a:cs typeface="DM Sans"/>
                <a:sym typeface="DM Sans"/>
              </a:rPr>
              <a:t>agregación</a:t>
            </a:r>
            <a:endParaRPr b="1" i="0" sz="4000" u="none" cap="none" strike="noStrike">
              <a:solidFill>
                <a:srgbClr val="EAFF6A"/>
              </a:solidFill>
              <a:latin typeface="DM Sans"/>
              <a:ea typeface="DM Sans"/>
              <a:cs typeface="DM Sans"/>
              <a:sym typeface="DM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66"/>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Funciones de agregación</a:t>
            </a:r>
            <a:endParaRPr b="1" i="0" sz="4000" u="none" cap="none" strike="noStrike">
              <a:solidFill>
                <a:schemeClr val="dk1"/>
              </a:solidFill>
              <a:latin typeface="DM Sans"/>
              <a:ea typeface="DM Sans"/>
              <a:cs typeface="DM Sans"/>
              <a:sym typeface="DM Sans"/>
            </a:endParaRPr>
          </a:p>
        </p:txBody>
      </p:sp>
      <p:sp>
        <p:nvSpPr>
          <p:cNvPr id="473" name="Google Shape;473;p66"/>
          <p:cNvSpPr txBox="1"/>
          <p:nvPr/>
        </p:nvSpPr>
        <p:spPr>
          <a:xfrm>
            <a:off x="473350" y="1908175"/>
            <a:ext cx="3834600" cy="17283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Así como SQL nos permite obtener datos de una o más tablas, también nos permite obtener valores simplificados o resumidos, sobre datos específicos que necesitemos.</a:t>
            </a:r>
            <a:endParaRPr b="0" i="0" sz="1350" u="none" cap="none" strike="noStrike">
              <a:solidFill>
                <a:schemeClr val="dk1"/>
              </a:solidFill>
              <a:latin typeface="DM Sans"/>
              <a:ea typeface="DM Sans"/>
              <a:cs typeface="DM Sans"/>
              <a:sym typeface="DM Sans"/>
            </a:endParaRPr>
          </a:p>
          <a:p>
            <a:pPr indent="0" lvl="0" marL="0" marR="38100" rtl="0" algn="l">
              <a:lnSpc>
                <a:spcPct val="128571"/>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Esto se conoce como Funciones de Agregación o Agrupación.</a:t>
            </a:r>
            <a:endParaRPr b="0" i="0" sz="1350" u="none" cap="none" strike="noStrike">
              <a:solidFill>
                <a:schemeClr val="dk1"/>
              </a:solidFill>
              <a:latin typeface="DM Sans"/>
              <a:ea typeface="DM Sans"/>
              <a:cs typeface="DM Sans"/>
              <a:sym typeface="DM Sans"/>
            </a:endParaRPr>
          </a:p>
        </p:txBody>
      </p:sp>
      <p:sp>
        <p:nvSpPr>
          <p:cNvPr id="474" name="Google Shape;474;p66"/>
          <p:cNvSpPr txBox="1"/>
          <p:nvPr/>
        </p:nvSpPr>
        <p:spPr>
          <a:xfrm>
            <a:off x="4527575" y="1908175"/>
            <a:ext cx="3834600" cy="17283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Podemos combinar funciones de totalización, conteo, promedios, valores mínimos y/o máximos, entre otras, al momento de realizar la consulta.</a:t>
            </a:r>
            <a:endParaRPr b="0" i="0" sz="1350" u="none" cap="none" strike="noStrike">
              <a:solidFill>
                <a:schemeClr val="dk1"/>
              </a:solidFill>
              <a:latin typeface="DM Sans"/>
              <a:ea typeface="DM Sans"/>
              <a:cs typeface="DM Sans"/>
              <a:sym typeface="DM Sans"/>
            </a:endParaRPr>
          </a:p>
          <a:p>
            <a:pPr indent="0" lvl="0" marL="0" marR="38100" rtl="0" algn="l">
              <a:lnSpc>
                <a:spcPct val="128571"/>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Las funciones de agregación se combinan con la cláusula GROUP BY y el uso de AS.</a:t>
            </a:r>
            <a:endParaRPr b="0" i="0" sz="1350" u="none" cap="none" strike="noStrike">
              <a:solidFill>
                <a:schemeClr val="dk1"/>
              </a:solidFill>
              <a:latin typeface="DM Sans"/>
              <a:ea typeface="DM Sans"/>
              <a:cs typeface="DM Sans"/>
              <a:sym typeface="DM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67"/>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Repaso por las funciones</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68"/>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COUNT ()</a:t>
            </a:r>
            <a:endParaRPr b="1" i="0" sz="4000" u="none" cap="none" strike="noStrike">
              <a:solidFill>
                <a:schemeClr val="dk1"/>
              </a:solidFill>
              <a:latin typeface="DM Sans"/>
              <a:ea typeface="DM Sans"/>
              <a:cs typeface="DM Sans"/>
              <a:sym typeface="DM Sans"/>
            </a:endParaRPr>
          </a:p>
        </p:txBody>
      </p:sp>
      <p:sp>
        <p:nvSpPr>
          <p:cNvPr id="485" name="Google Shape;485;p68"/>
          <p:cNvSpPr txBox="1"/>
          <p:nvPr/>
        </p:nvSpPr>
        <p:spPr>
          <a:xfrm>
            <a:off x="473350" y="1908175"/>
            <a:ext cx="3834600" cy="6597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Devuelve el número total de filas seleccionadas en una consulta.</a:t>
            </a:r>
            <a:endParaRPr b="0" i="0" sz="1350" u="none" cap="none" strike="noStrike">
              <a:solidFill>
                <a:schemeClr val="dk1"/>
              </a:solidFill>
              <a:latin typeface="DM Sans"/>
              <a:ea typeface="DM Sans"/>
              <a:cs typeface="DM Sans"/>
              <a:sym typeface="DM Sans"/>
            </a:endParaRPr>
          </a:p>
        </p:txBody>
      </p:sp>
      <p:sp>
        <p:nvSpPr>
          <p:cNvPr id="486" name="Google Shape;486;p68"/>
          <p:cNvSpPr txBox="1"/>
          <p:nvPr/>
        </p:nvSpPr>
        <p:spPr>
          <a:xfrm>
            <a:off x="4527575" y="1908175"/>
            <a:ext cx="3834600" cy="9267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Clr>
                <a:srgbClr val="000000"/>
              </a:buClr>
              <a:buSzPts val="1350"/>
              <a:buFont typeface="Arial"/>
              <a:buNone/>
            </a:pPr>
            <a:r>
              <a:rPr b="0" i="0" lang="es-AR" sz="1350" u="none" cap="none" strike="noStrike">
                <a:solidFill>
                  <a:schemeClr val="dk1"/>
                </a:solidFill>
                <a:latin typeface="Consolas"/>
                <a:ea typeface="Consolas"/>
                <a:cs typeface="Consolas"/>
                <a:sym typeface="Consolas"/>
              </a:rPr>
              <a:t>SELECT</a:t>
            </a:r>
            <a:r>
              <a:rPr b="0" i="0" lang="es-AR" sz="1350" u="none" cap="none" strike="noStrike">
                <a:solidFill>
                  <a:srgbClr val="EA90FF"/>
                </a:solidFill>
                <a:latin typeface="Consolas"/>
                <a:ea typeface="Consolas"/>
                <a:cs typeface="Consolas"/>
                <a:sym typeface="Consolas"/>
              </a:rPr>
              <a:t> </a:t>
            </a:r>
            <a:r>
              <a:rPr b="0" i="0" lang="es-AR" sz="1350" u="none" cap="none" strike="noStrike">
                <a:solidFill>
                  <a:srgbClr val="EA90FF"/>
                </a:solidFill>
                <a:latin typeface="DM Sans"/>
                <a:ea typeface="DM Sans"/>
                <a:cs typeface="DM Sans"/>
                <a:sym typeface="DM Sans"/>
              </a:rPr>
              <a:t>COUNT(*) </a:t>
            </a:r>
            <a:endParaRPr b="0" i="0" sz="1350" u="none" cap="none" strike="noStrike">
              <a:solidFill>
                <a:srgbClr val="EA90FF"/>
              </a:solidFill>
              <a:latin typeface="DM Sans"/>
              <a:ea typeface="DM Sans"/>
              <a:cs typeface="DM Sans"/>
              <a:sym typeface="DM Sans"/>
            </a:endParaRPr>
          </a:p>
          <a:p>
            <a:pPr indent="0" lvl="0" marL="0" marR="38100" rtl="0" algn="l">
              <a:lnSpc>
                <a:spcPct val="128571"/>
              </a:lnSpc>
              <a:spcBef>
                <a:spcPts val="0"/>
              </a:spcBef>
              <a:spcAft>
                <a:spcPts val="0"/>
              </a:spcAft>
              <a:buClr>
                <a:srgbClr val="000000"/>
              </a:buClr>
              <a:buSzPts val="1350"/>
              <a:buFont typeface="Arial"/>
              <a:buNone/>
            </a:pPr>
            <a:r>
              <a:rPr b="0" i="0" lang="es-AR" sz="1350" u="none" cap="none" strike="noStrike">
                <a:solidFill>
                  <a:schemeClr val="dk1"/>
                </a:solidFill>
                <a:latin typeface="Consolas"/>
                <a:ea typeface="Consolas"/>
                <a:cs typeface="Consolas"/>
                <a:sym typeface="Consolas"/>
              </a:rPr>
              <a:t>AS</a:t>
            </a:r>
            <a:r>
              <a:rPr b="0" i="0" lang="es-AR" sz="1350" u="none" cap="none" strike="noStrike">
                <a:solidFill>
                  <a:schemeClr val="dk1"/>
                </a:solidFill>
                <a:latin typeface="DM Sans"/>
                <a:ea typeface="DM Sans"/>
                <a:cs typeface="DM Sans"/>
                <a:sym typeface="DM Sans"/>
              </a:rPr>
              <a:t> </a:t>
            </a:r>
            <a:r>
              <a:rPr b="0" i="0" lang="es-AR" sz="1350" u="none" cap="none" strike="noStrike">
                <a:solidFill>
                  <a:srgbClr val="EA90FF"/>
                </a:solidFill>
                <a:latin typeface="DM Sans"/>
                <a:ea typeface="DM Sans"/>
                <a:cs typeface="DM Sans"/>
                <a:sym typeface="DM Sans"/>
              </a:rPr>
              <a:t>total_level</a:t>
            </a:r>
            <a:endParaRPr b="0" i="0" sz="1350" u="none" cap="none" strike="noStrike">
              <a:solidFill>
                <a:srgbClr val="EA90FF"/>
              </a:solidFill>
              <a:latin typeface="DM Sans"/>
              <a:ea typeface="DM Sans"/>
              <a:cs typeface="DM Sans"/>
              <a:sym typeface="DM Sans"/>
            </a:endParaRPr>
          </a:p>
          <a:p>
            <a:pPr indent="0" lvl="0" marL="0" marR="38100" rtl="0" algn="l">
              <a:lnSpc>
                <a:spcPct val="128571"/>
              </a:lnSpc>
              <a:spcBef>
                <a:spcPts val="0"/>
              </a:spcBef>
              <a:spcAft>
                <a:spcPts val="0"/>
              </a:spcAft>
              <a:buClr>
                <a:srgbClr val="000000"/>
              </a:buClr>
              <a:buSzPts val="1350"/>
              <a:buFont typeface="Arial"/>
              <a:buNone/>
            </a:pPr>
            <a:r>
              <a:rPr b="0" i="0" lang="es-AR" sz="1350" u="none" cap="none" strike="noStrike">
                <a:solidFill>
                  <a:schemeClr val="dk1"/>
                </a:solidFill>
                <a:latin typeface="Consolas"/>
                <a:ea typeface="Consolas"/>
                <a:cs typeface="Consolas"/>
                <a:sym typeface="Consolas"/>
              </a:rPr>
              <a:t>FROM</a:t>
            </a:r>
            <a:r>
              <a:rPr b="0" i="0" lang="es-AR" sz="1350" u="none" cap="none" strike="noStrike">
                <a:solidFill>
                  <a:schemeClr val="dk1"/>
                </a:solidFill>
                <a:latin typeface="DM Sans"/>
                <a:ea typeface="DM Sans"/>
                <a:cs typeface="DM Sans"/>
                <a:sym typeface="DM Sans"/>
              </a:rPr>
              <a:t> </a:t>
            </a:r>
            <a:r>
              <a:rPr b="0" i="0" lang="es-AR" sz="1350" u="none" cap="none" strike="noStrike">
                <a:solidFill>
                  <a:srgbClr val="EA90FF"/>
                </a:solidFill>
                <a:latin typeface="DM Sans"/>
                <a:ea typeface="DM Sans"/>
                <a:cs typeface="DM Sans"/>
                <a:sym typeface="DM Sans"/>
              </a:rPr>
              <a:t>level_game;</a:t>
            </a:r>
            <a:endParaRPr b="0" i="0" sz="1350" u="none" cap="none" strike="noStrike">
              <a:solidFill>
                <a:srgbClr val="EA90FF"/>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3" name="Shape 153"/>
        <p:cNvGrpSpPr/>
        <p:nvPr/>
      </p:nvGrpSpPr>
      <p:grpSpPr>
        <a:xfrm>
          <a:off x="0" y="0"/>
          <a:ext cx="0" cy="0"/>
          <a:chOff x="0" y="0"/>
          <a:chExt cx="0" cy="0"/>
        </a:xfrm>
      </p:grpSpPr>
      <p:sp>
        <p:nvSpPr>
          <p:cNvPr id="154" name="Google Shape;154;p33"/>
          <p:cNvSpPr/>
          <p:nvPr/>
        </p:nvSpPr>
        <p:spPr>
          <a:xfrm>
            <a:off x="4238813" y="1650533"/>
            <a:ext cx="1657800" cy="602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Componentes principales</a:t>
            </a:r>
            <a:endParaRPr b="0" i="0" sz="1200" u="none" cap="none" strike="noStrike">
              <a:solidFill>
                <a:srgbClr val="222222"/>
              </a:solidFill>
              <a:latin typeface="DM Sans"/>
              <a:ea typeface="DM Sans"/>
              <a:cs typeface="DM Sans"/>
              <a:sym typeface="DM Sans"/>
            </a:endParaRPr>
          </a:p>
        </p:txBody>
      </p:sp>
      <p:sp>
        <p:nvSpPr>
          <p:cNvPr id="155" name="Google Shape;155;p33"/>
          <p:cNvSpPr/>
          <p:nvPr/>
        </p:nvSpPr>
        <p:spPr>
          <a:xfrm>
            <a:off x="295984" y="2384253"/>
            <a:ext cx="1452900" cy="6024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FFFFFF"/>
                </a:solidFill>
                <a:latin typeface="DM Sans"/>
                <a:ea typeface="DM Sans"/>
                <a:cs typeface="DM Sans"/>
                <a:sym typeface="DM Sans"/>
              </a:rPr>
              <a:t>LENGUAJE SQL</a:t>
            </a:r>
            <a:endParaRPr b="0" i="0" sz="1200" u="none" cap="none" strike="noStrike">
              <a:solidFill>
                <a:srgbClr val="FFFFFF"/>
              </a:solidFill>
              <a:latin typeface="DM Sans"/>
              <a:ea typeface="DM Sans"/>
              <a:cs typeface="DM Sans"/>
              <a:sym typeface="DM Sans"/>
            </a:endParaRPr>
          </a:p>
        </p:txBody>
      </p:sp>
      <p:sp>
        <p:nvSpPr>
          <p:cNvPr id="156" name="Google Shape;156;p33"/>
          <p:cNvSpPr/>
          <p:nvPr/>
        </p:nvSpPr>
        <p:spPr>
          <a:xfrm>
            <a:off x="4238813" y="916800"/>
            <a:ext cx="1657800" cy="602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Conceptos generales</a:t>
            </a:r>
            <a:endParaRPr b="0" i="0" sz="1200" u="none" cap="none" strike="noStrike">
              <a:solidFill>
                <a:srgbClr val="222222"/>
              </a:solidFill>
              <a:latin typeface="DM Sans"/>
              <a:ea typeface="DM Sans"/>
              <a:cs typeface="DM Sans"/>
              <a:sym typeface="DM Sans"/>
            </a:endParaRPr>
          </a:p>
        </p:txBody>
      </p:sp>
      <p:sp>
        <p:nvSpPr>
          <p:cNvPr id="157" name="Google Shape;157;p33"/>
          <p:cNvSpPr/>
          <p:nvPr/>
        </p:nvSpPr>
        <p:spPr>
          <a:xfrm>
            <a:off x="4238813" y="2384261"/>
            <a:ext cx="1657800" cy="602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Sentencias</a:t>
            </a:r>
            <a:endParaRPr b="0" i="0" sz="1200" u="none" cap="none" strike="noStrike">
              <a:solidFill>
                <a:srgbClr val="222222"/>
              </a:solidFill>
              <a:latin typeface="DM Sans"/>
              <a:ea typeface="DM Sans"/>
              <a:cs typeface="DM Sans"/>
              <a:sym typeface="DM Sans"/>
            </a:endParaRPr>
          </a:p>
        </p:txBody>
      </p:sp>
      <p:cxnSp>
        <p:nvCxnSpPr>
          <p:cNvPr id="158" name="Google Shape;158;p33"/>
          <p:cNvCxnSpPr>
            <a:stCxn id="155" idx="3"/>
            <a:endCxn id="156" idx="1"/>
          </p:cNvCxnSpPr>
          <p:nvPr/>
        </p:nvCxnSpPr>
        <p:spPr>
          <a:xfrm flipH="1" rot="10800000">
            <a:off x="1748884" y="1217853"/>
            <a:ext cx="2490000" cy="1467600"/>
          </a:xfrm>
          <a:prstGeom prst="bentConnector3">
            <a:avLst>
              <a:gd fmla="val 49999" name="adj1"/>
            </a:avLst>
          </a:prstGeom>
          <a:noFill/>
          <a:ln cap="flat" cmpd="sng" w="9525">
            <a:solidFill>
              <a:srgbClr val="CCCCCC"/>
            </a:solidFill>
            <a:prstDash val="solid"/>
            <a:round/>
            <a:headEnd len="sm" w="sm" type="none"/>
            <a:tailEnd len="med" w="med" type="oval"/>
          </a:ln>
        </p:spPr>
      </p:cxnSp>
      <p:cxnSp>
        <p:nvCxnSpPr>
          <p:cNvPr id="159" name="Google Shape;159;p33"/>
          <p:cNvCxnSpPr>
            <a:stCxn id="155" idx="3"/>
            <a:endCxn id="154" idx="1"/>
          </p:cNvCxnSpPr>
          <p:nvPr/>
        </p:nvCxnSpPr>
        <p:spPr>
          <a:xfrm flipH="1" rot="10800000">
            <a:off x="1748884" y="1951653"/>
            <a:ext cx="2490000" cy="733800"/>
          </a:xfrm>
          <a:prstGeom prst="bentConnector3">
            <a:avLst>
              <a:gd fmla="val 49999" name="adj1"/>
            </a:avLst>
          </a:prstGeom>
          <a:noFill/>
          <a:ln cap="flat" cmpd="sng" w="9525">
            <a:solidFill>
              <a:srgbClr val="CCCCCC"/>
            </a:solidFill>
            <a:prstDash val="solid"/>
            <a:round/>
            <a:headEnd len="sm" w="sm" type="none"/>
            <a:tailEnd len="med" w="med" type="oval"/>
          </a:ln>
        </p:spPr>
      </p:cxnSp>
      <p:cxnSp>
        <p:nvCxnSpPr>
          <p:cNvPr id="160" name="Google Shape;160;p33"/>
          <p:cNvCxnSpPr>
            <a:stCxn id="155" idx="3"/>
            <a:endCxn id="157" idx="1"/>
          </p:cNvCxnSpPr>
          <p:nvPr/>
        </p:nvCxnSpPr>
        <p:spPr>
          <a:xfrm>
            <a:off x="1748884" y="2685453"/>
            <a:ext cx="2490000" cy="600"/>
          </a:xfrm>
          <a:prstGeom prst="bentConnector3">
            <a:avLst>
              <a:gd fmla="val 49999" name="adj1"/>
            </a:avLst>
          </a:prstGeom>
          <a:noFill/>
          <a:ln cap="flat" cmpd="sng" w="9525">
            <a:solidFill>
              <a:srgbClr val="CCCCCC"/>
            </a:solidFill>
            <a:prstDash val="solid"/>
            <a:round/>
            <a:headEnd len="sm" w="sm" type="none"/>
            <a:tailEnd len="med" w="med" type="oval"/>
          </a:ln>
        </p:spPr>
      </p:cxnSp>
      <p:sp>
        <p:nvSpPr>
          <p:cNvPr id="161" name="Google Shape;161;p33"/>
          <p:cNvSpPr/>
          <p:nvPr/>
        </p:nvSpPr>
        <p:spPr>
          <a:xfrm>
            <a:off x="4238813" y="3132809"/>
            <a:ext cx="1657800" cy="602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Tipos de datos</a:t>
            </a:r>
            <a:endParaRPr b="0" i="0" sz="1200" u="none" cap="none" strike="noStrike">
              <a:solidFill>
                <a:srgbClr val="222222"/>
              </a:solidFill>
              <a:latin typeface="DM Sans"/>
              <a:ea typeface="DM Sans"/>
              <a:cs typeface="DM Sans"/>
              <a:sym typeface="DM Sans"/>
            </a:endParaRPr>
          </a:p>
        </p:txBody>
      </p:sp>
      <p:cxnSp>
        <p:nvCxnSpPr>
          <p:cNvPr id="162" name="Google Shape;162;p33"/>
          <p:cNvCxnSpPr>
            <a:stCxn id="155" idx="3"/>
            <a:endCxn id="161" idx="1"/>
          </p:cNvCxnSpPr>
          <p:nvPr/>
        </p:nvCxnSpPr>
        <p:spPr>
          <a:xfrm>
            <a:off x="1748884" y="2685453"/>
            <a:ext cx="2490000" cy="748500"/>
          </a:xfrm>
          <a:prstGeom prst="bentConnector3">
            <a:avLst>
              <a:gd fmla="val 49999" name="adj1"/>
            </a:avLst>
          </a:prstGeom>
          <a:noFill/>
          <a:ln cap="flat" cmpd="sng" w="9525">
            <a:solidFill>
              <a:srgbClr val="CCCCCC"/>
            </a:solidFill>
            <a:prstDash val="solid"/>
            <a:round/>
            <a:headEnd len="sm" w="sm" type="none"/>
            <a:tailEnd len="med" w="med" type="oval"/>
          </a:ln>
        </p:spPr>
      </p:cxnSp>
      <p:sp>
        <p:nvSpPr>
          <p:cNvPr id="163" name="Google Shape;163;p33"/>
          <p:cNvSpPr/>
          <p:nvPr/>
        </p:nvSpPr>
        <p:spPr>
          <a:xfrm>
            <a:off x="4238813" y="3881359"/>
            <a:ext cx="1657800" cy="602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Operadores</a:t>
            </a:r>
            <a:endParaRPr b="0" i="0" sz="1200" u="none" cap="none" strike="noStrike">
              <a:solidFill>
                <a:srgbClr val="222222"/>
              </a:solidFill>
              <a:latin typeface="DM Sans"/>
              <a:ea typeface="DM Sans"/>
              <a:cs typeface="DM Sans"/>
              <a:sym typeface="DM Sans"/>
            </a:endParaRPr>
          </a:p>
        </p:txBody>
      </p:sp>
      <p:cxnSp>
        <p:nvCxnSpPr>
          <p:cNvPr id="164" name="Google Shape;164;p33"/>
          <p:cNvCxnSpPr>
            <a:stCxn id="155" idx="3"/>
            <a:endCxn id="163" idx="1"/>
          </p:cNvCxnSpPr>
          <p:nvPr/>
        </p:nvCxnSpPr>
        <p:spPr>
          <a:xfrm>
            <a:off x="1748884" y="2685453"/>
            <a:ext cx="2490000" cy="1497000"/>
          </a:xfrm>
          <a:prstGeom prst="bentConnector3">
            <a:avLst>
              <a:gd fmla="val 49999" name="adj1"/>
            </a:avLst>
          </a:prstGeom>
          <a:noFill/>
          <a:ln cap="flat" cmpd="sng" w="9525">
            <a:solidFill>
              <a:srgbClr val="CCCCCC"/>
            </a:solidFill>
            <a:prstDash val="solid"/>
            <a:round/>
            <a:headEnd len="sm" w="sm" type="none"/>
            <a:tailEnd len="med" w="med" type="oval"/>
          </a:ln>
        </p:spPr>
      </p:cxnSp>
      <p:sp>
        <p:nvSpPr>
          <p:cNvPr id="165" name="Google Shape;165;p33"/>
          <p:cNvSpPr/>
          <p:nvPr/>
        </p:nvSpPr>
        <p:spPr>
          <a:xfrm>
            <a:off x="6855988" y="2393836"/>
            <a:ext cx="1657800" cy="602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SELECT, FROM, DISTINCT, WHERE</a:t>
            </a:r>
            <a:endParaRPr b="0" i="0" sz="1200" u="none" cap="none" strike="noStrike">
              <a:solidFill>
                <a:srgbClr val="222222"/>
              </a:solidFill>
              <a:latin typeface="DM Sans"/>
              <a:ea typeface="DM Sans"/>
              <a:cs typeface="DM Sans"/>
              <a:sym typeface="DM Sans"/>
            </a:endParaRPr>
          </a:p>
        </p:txBody>
      </p:sp>
      <p:sp>
        <p:nvSpPr>
          <p:cNvPr id="166" name="Google Shape;166;p33"/>
          <p:cNvSpPr/>
          <p:nvPr/>
        </p:nvSpPr>
        <p:spPr>
          <a:xfrm>
            <a:off x="6855988" y="3132811"/>
            <a:ext cx="1657800" cy="602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String, Boolean, Numeric</a:t>
            </a:r>
            <a:endParaRPr b="0" i="0" sz="1200" u="none" cap="none" strike="noStrike">
              <a:solidFill>
                <a:srgbClr val="222222"/>
              </a:solidFill>
              <a:latin typeface="DM Sans"/>
              <a:ea typeface="DM Sans"/>
              <a:cs typeface="DM Sans"/>
              <a:sym typeface="DM Sans"/>
            </a:endParaRPr>
          </a:p>
        </p:txBody>
      </p:sp>
      <p:sp>
        <p:nvSpPr>
          <p:cNvPr id="167" name="Google Shape;167;p33"/>
          <p:cNvSpPr/>
          <p:nvPr/>
        </p:nvSpPr>
        <p:spPr>
          <a:xfrm>
            <a:off x="6855988" y="3875817"/>
            <a:ext cx="1657800" cy="6024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 NOT, &lt;, &gt;, =&gt;, &lt;=, IN, LIKE</a:t>
            </a:r>
            <a:endParaRPr b="0" i="0" sz="1200" u="none" cap="none" strike="noStrike">
              <a:solidFill>
                <a:srgbClr val="222222"/>
              </a:solidFill>
              <a:latin typeface="DM Sans"/>
              <a:ea typeface="DM Sans"/>
              <a:cs typeface="DM Sans"/>
              <a:sym typeface="DM Sans"/>
            </a:endParaRPr>
          </a:p>
        </p:txBody>
      </p:sp>
      <p:cxnSp>
        <p:nvCxnSpPr>
          <p:cNvPr id="168" name="Google Shape;168;p33"/>
          <p:cNvCxnSpPr>
            <a:stCxn id="163" idx="3"/>
            <a:endCxn id="167" idx="1"/>
          </p:cNvCxnSpPr>
          <p:nvPr/>
        </p:nvCxnSpPr>
        <p:spPr>
          <a:xfrm flipH="1" rot="10800000">
            <a:off x="5896613" y="4177159"/>
            <a:ext cx="959400" cy="5400"/>
          </a:xfrm>
          <a:prstGeom prst="straightConnector1">
            <a:avLst/>
          </a:prstGeom>
          <a:noFill/>
          <a:ln cap="flat" cmpd="sng" w="9525">
            <a:solidFill>
              <a:srgbClr val="CCCCCC"/>
            </a:solidFill>
            <a:prstDash val="solid"/>
            <a:round/>
            <a:headEnd len="sm" w="sm" type="none"/>
            <a:tailEnd len="med" w="med" type="oval"/>
          </a:ln>
        </p:spPr>
      </p:cxnSp>
      <p:cxnSp>
        <p:nvCxnSpPr>
          <p:cNvPr id="169" name="Google Shape;169;p33"/>
          <p:cNvCxnSpPr>
            <a:stCxn id="161" idx="3"/>
            <a:endCxn id="166" idx="1"/>
          </p:cNvCxnSpPr>
          <p:nvPr/>
        </p:nvCxnSpPr>
        <p:spPr>
          <a:xfrm>
            <a:off x="5896613" y="3434009"/>
            <a:ext cx="959400" cy="0"/>
          </a:xfrm>
          <a:prstGeom prst="straightConnector1">
            <a:avLst/>
          </a:prstGeom>
          <a:noFill/>
          <a:ln cap="flat" cmpd="sng" w="9525">
            <a:solidFill>
              <a:srgbClr val="CCCCCC"/>
            </a:solidFill>
            <a:prstDash val="solid"/>
            <a:round/>
            <a:headEnd len="sm" w="sm" type="none"/>
            <a:tailEnd len="med" w="med" type="oval"/>
          </a:ln>
        </p:spPr>
      </p:cxnSp>
      <p:cxnSp>
        <p:nvCxnSpPr>
          <p:cNvPr id="170" name="Google Shape;170;p33"/>
          <p:cNvCxnSpPr>
            <a:stCxn id="157" idx="3"/>
            <a:endCxn id="165" idx="1"/>
          </p:cNvCxnSpPr>
          <p:nvPr/>
        </p:nvCxnSpPr>
        <p:spPr>
          <a:xfrm>
            <a:off x="5896613" y="2685461"/>
            <a:ext cx="959400" cy="9600"/>
          </a:xfrm>
          <a:prstGeom prst="straightConnector1">
            <a:avLst/>
          </a:prstGeom>
          <a:noFill/>
          <a:ln cap="flat" cmpd="sng" w="9525">
            <a:solidFill>
              <a:srgbClr val="CCCCCC"/>
            </a:solidFill>
            <a:prstDash val="solid"/>
            <a:round/>
            <a:headEnd len="sm" w="sm" type="none"/>
            <a:tailEnd len="med" w="med" type="oval"/>
          </a:ln>
        </p:spPr>
      </p:cxnSp>
      <p:sp>
        <p:nvSpPr>
          <p:cNvPr id="171" name="Google Shape;171;p33"/>
          <p:cNvSpPr/>
          <p:nvPr/>
        </p:nvSpPr>
        <p:spPr>
          <a:xfrm>
            <a:off x="295975" y="2324650"/>
            <a:ext cx="1452900" cy="6717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FFFFFF"/>
                </a:solidFill>
                <a:latin typeface="DM Sans"/>
                <a:ea typeface="DM Sans"/>
                <a:cs typeface="DM Sans"/>
                <a:sym typeface="DM Sans"/>
              </a:rPr>
              <a:t>LENGUAJE SQL</a:t>
            </a:r>
            <a:endParaRPr b="0" i="0" sz="1200" u="none" cap="none" strike="noStrike">
              <a:solidFill>
                <a:srgbClr val="FFFFFF"/>
              </a:solidFill>
              <a:latin typeface="DM Sans"/>
              <a:ea typeface="DM Sans"/>
              <a:cs typeface="DM Sans"/>
              <a:sym typeface="DM Sans"/>
            </a:endParaRPr>
          </a:p>
        </p:txBody>
      </p:sp>
      <p:sp>
        <p:nvSpPr>
          <p:cNvPr id="172" name="Google Shape;172;p33"/>
          <p:cNvSpPr/>
          <p:nvPr/>
        </p:nvSpPr>
        <p:spPr>
          <a:xfrm>
            <a:off x="588525" y="701375"/>
            <a:ext cx="296100" cy="1209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33"/>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MAPA DE CONCEPTOS</a:t>
            </a:r>
            <a:endParaRPr b="0" i="0" sz="1400" u="none" cap="none" strike="noStrike">
              <a:solidFill>
                <a:srgbClr val="000000"/>
              </a:solidFill>
              <a:latin typeface="DM Sans"/>
              <a:ea typeface="DM Sans"/>
              <a:cs typeface="DM Sans"/>
              <a:sym typeface="DM Sans"/>
            </a:endParaRPr>
          </a:p>
        </p:txBody>
      </p:sp>
      <p:pic>
        <p:nvPicPr>
          <p:cNvPr id="174" name="Google Shape;174;p33" title="ícono de mapa de contenidos"/>
          <p:cNvPicPr preferRelativeResize="0"/>
          <p:nvPr/>
        </p:nvPicPr>
        <p:blipFill rotWithShape="1">
          <a:blip r:embed="rId3">
            <a:alphaModFix/>
          </a:blip>
          <a:srcRect b="0" l="0" r="0" t="0"/>
          <a:stretch/>
        </p:blipFill>
        <p:spPr>
          <a:xfrm>
            <a:off x="586275" y="533519"/>
            <a:ext cx="300599" cy="300618"/>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69"/>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92" name="Google Shape;492;p69"/>
          <p:cNvPicPr preferRelativeResize="0"/>
          <p:nvPr/>
        </p:nvPicPr>
        <p:blipFill rotWithShape="1">
          <a:blip r:embed="rId3">
            <a:alphaModFix/>
          </a:blip>
          <a:srcRect b="0" l="0" r="0" t="0"/>
          <a:stretch/>
        </p:blipFill>
        <p:spPr>
          <a:xfrm>
            <a:off x="3419150" y="1471400"/>
            <a:ext cx="4751198" cy="2753676"/>
          </a:xfrm>
          <a:prstGeom prst="rect">
            <a:avLst/>
          </a:prstGeom>
          <a:noFill/>
          <a:ln>
            <a:noFill/>
          </a:ln>
        </p:spPr>
      </p:pic>
      <p:sp>
        <p:nvSpPr>
          <p:cNvPr id="493" name="Google Shape;493;p69"/>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AR" sz="3500" u="none" cap="none" strike="noStrike">
                <a:solidFill>
                  <a:schemeClr val="lt1"/>
                </a:solidFill>
                <a:latin typeface="DM Sans"/>
                <a:ea typeface="DM Sans"/>
                <a:cs typeface="DM Sans"/>
                <a:sym typeface="DM Sans"/>
              </a:rPr>
              <a:t>MIN ()</a:t>
            </a:r>
            <a:endParaRPr b="1" i="0" sz="3500" u="none" cap="none" strike="noStrike">
              <a:solidFill>
                <a:schemeClr val="lt1"/>
              </a:solidFill>
              <a:latin typeface="DM Sans"/>
              <a:ea typeface="DM Sans"/>
              <a:cs typeface="DM Sans"/>
              <a:sym typeface="DM Sans"/>
            </a:endParaRPr>
          </a:p>
        </p:txBody>
      </p:sp>
      <p:sp>
        <p:nvSpPr>
          <p:cNvPr id="494" name="Google Shape;494;p69"/>
          <p:cNvSpPr txBox="1"/>
          <p:nvPr/>
        </p:nvSpPr>
        <p:spPr>
          <a:xfrm>
            <a:off x="925050" y="1509188"/>
            <a:ext cx="2166300" cy="8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Devuelve el valor mínimo de un campo que especifiquemos.</a:t>
            </a:r>
            <a:endParaRPr b="0" i="0" sz="1350" u="none" cap="none" strike="noStrike">
              <a:solidFill>
                <a:schemeClr val="dk1"/>
              </a:solidFill>
              <a:latin typeface="DM Sans"/>
              <a:ea typeface="DM Sans"/>
              <a:cs typeface="DM Sans"/>
              <a:sym typeface="DM Sans"/>
            </a:endParaRPr>
          </a:p>
        </p:txBody>
      </p:sp>
      <p:sp>
        <p:nvSpPr>
          <p:cNvPr id="495" name="Google Shape;495;p69"/>
          <p:cNvSpPr txBox="1"/>
          <p:nvPr/>
        </p:nvSpPr>
        <p:spPr>
          <a:xfrm>
            <a:off x="3419150" y="1884938"/>
            <a:ext cx="3495000" cy="985200"/>
          </a:xfrm>
          <a:prstGeom prst="rect">
            <a:avLst/>
          </a:prstGeom>
          <a:noFill/>
          <a:ln>
            <a:noFill/>
          </a:ln>
        </p:spPr>
        <p:txBody>
          <a:bodyPr anchorCtr="0" anchor="t" bIns="91425" lIns="91425" spcFirstLastPara="1" rIns="91425" wrap="square" tIns="91425">
            <a:spAutoFit/>
          </a:bodyPr>
          <a:lstStyle/>
          <a:p>
            <a:pPr indent="0" lvl="0" marL="0" marR="38100" rtl="0" algn="l">
              <a:lnSpc>
                <a:spcPct val="15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SELECT </a:t>
            </a:r>
            <a:r>
              <a:rPr b="0" i="0" lang="es-AR" sz="1300" u="none" cap="none" strike="noStrike">
                <a:solidFill>
                  <a:schemeClr val="accent5"/>
                </a:solidFill>
                <a:latin typeface="Consolas"/>
                <a:ea typeface="Consolas"/>
                <a:cs typeface="Consolas"/>
                <a:sym typeface="Consolas"/>
              </a:rPr>
              <a:t>MIN(id_level) </a:t>
            </a:r>
            <a:endParaRPr b="0" i="0" sz="1300" u="none" cap="none" strike="noStrike">
              <a:solidFill>
                <a:schemeClr val="accent5"/>
              </a:solidFill>
              <a:latin typeface="Consolas"/>
              <a:ea typeface="Consolas"/>
              <a:cs typeface="Consolas"/>
              <a:sym typeface="Consolas"/>
            </a:endParaRPr>
          </a:p>
          <a:p>
            <a:pPr indent="0" lvl="0" marL="0" marR="38100" rtl="0" algn="l">
              <a:lnSpc>
                <a:spcPct val="15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AS</a:t>
            </a:r>
            <a:r>
              <a:rPr b="0" i="0" lang="es-AR" sz="1300" u="none" cap="none" strike="noStrike">
                <a:solidFill>
                  <a:schemeClr val="lt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min_level</a:t>
            </a:r>
            <a:endParaRPr b="0" i="0" sz="1300" u="none" cap="none" strike="noStrike">
              <a:solidFill>
                <a:srgbClr val="FFC000"/>
              </a:solidFill>
              <a:latin typeface="Consolas"/>
              <a:ea typeface="Consolas"/>
              <a:cs typeface="Consolas"/>
              <a:sym typeface="Consolas"/>
            </a:endParaRPr>
          </a:p>
          <a:p>
            <a:pPr indent="0" lvl="0" marL="0" marR="38100" rtl="0" algn="l">
              <a:lnSpc>
                <a:spcPct val="15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FROM</a:t>
            </a:r>
            <a:r>
              <a:rPr b="0" i="0" lang="es-AR" sz="1300" u="none" cap="none" strike="noStrike">
                <a:solidFill>
                  <a:schemeClr val="dk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level_game;</a:t>
            </a:r>
            <a:endParaRPr b="0" i="0" sz="1300" u="none" cap="none" strike="noStrike">
              <a:solidFill>
                <a:srgbClr val="FFC000"/>
              </a:solidFill>
              <a:latin typeface="Consolas"/>
              <a:ea typeface="Consolas"/>
              <a:cs typeface="Consolas"/>
              <a:sym typeface="Consolas"/>
            </a:endParaRPr>
          </a:p>
        </p:txBody>
      </p:sp>
      <p:pic>
        <p:nvPicPr>
          <p:cNvPr id="496" name="Google Shape;496;p69"/>
          <p:cNvPicPr preferRelativeResize="0"/>
          <p:nvPr/>
        </p:nvPicPr>
        <p:blipFill rotWithShape="1">
          <a:blip r:embed="rId4">
            <a:alphaModFix/>
          </a:blip>
          <a:srcRect b="0" l="0" r="0" t="0"/>
          <a:stretch/>
        </p:blipFill>
        <p:spPr>
          <a:xfrm>
            <a:off x="5871584" y="1641138"/>
            <a:ext cx="2258040" cy="2414200"/>
          </a:xfrm>
          <a:prstGeom prst="rect">
            <a:avLst/>
          </a:prstGeom>
          <a:noFill/>
          <a:ln>
            <a:noFill/>
          </a:ln>
        </p:spPr>
      </p:pic>
      <p:sp>
        <p:nvSpPr>
          <p:cNvPr id="497" name="Google Shape;497;p69"/>
          <p:cNvSpPr/>
          <p:nvPr/>
        </p:nvSpPr>
        <p:spPr>
          <a:xfrm>
            <a:off x="5800649" y="3783530"/>
            <a:ext cx="2369700" cy="257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70"/>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03" name="Google Shape;503;p70"/>
          <p:cNvPicPr preferRelativeResize="0"/>
          <p:nvPr/>
        </p:nvPicPr>
        <p:blipFill rotWithShape="1">
          <a:blip r:embed="rId3">
            <a:alphaModFix/>
          </a:blip>
          <a:srcRect b="0" l="0" r="0" t="0"/>
          <a:stretch/>
        </p:blipFill>
        <p:spPr>
          <a:xfrm>
            <a:off x="3419150" y="1471400"/>
            <a:ext cx="4751198" cy="2753676"/>
          </a:xfrm>
          <a:prstGeom prst="rect">
            <a:avLst/>
          </a:prstGeom>
          <a:noFill/>
          <a:ln>
            <a:noFill/>
          </a:ln>
        </p:spPr>
      </p:pic>
      <p:sp>
        <p:nvSpPr>
          <p:cNvPr id="504" name="Google Shape;504;p70"/>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AR" sz="3500" u="none" cap="none" strike="noStrike">
                <a:solidFill>
                  <a:schemeClr val="lt1"/>
                </a:solidFill>
                <a:latin typeface="DM Sans"/>
                <a:ea typeface="DM Sans"/>
                <a:cs typeface="DM Sans"/>
                <a:sym typeface="DM Sans"/>
              </a:rPr>
              <a:t>MAX ()</a:t>
            </a:r>
            <a:endParaRPr b="1" i="0" sz="3500" u="none" cap="none" strike="noStrike">
              <a:solidFill>
                <a:schemeClr val="lt1"/>
              </a:solidFill>
              <a:latin typeface="DM Sans"/>
              <a:ea typeface="DM Sans"/>
              <a:cs typeface="DM Sans"/>
              <a:sym typeface="DM Sans"/>
            </a:endParaRPr>
          </a:p>
        </p:txBody>
      </p:sp>
      <p:sp>
        <p:nvSpPr>
          <p:cNvPr id="505" name="Google Shape;505;p70"/>
          <p:cNvSpPr txBox="1"/>
          <p:nvPr/>
        </p:nvSpPr>
        <p:spPr>
          <a:xfrm>
            <a:off x="925050" y="1509188"/>
            <a:ext cx="2166300" cy="10158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1100"/>
              <a:buFont typeface="Arial"/>
              <a:buNone/>
            </a:pPr>
            <a:r>
              <a:rPr b="0" i="0" lang="es-AR" sz="1350" u="none" cap="none" strike="noStrike">
                <a:solidFill>
                  <a:schemeClr val="dk1"/>
                </a:solidFill>
                <a:latin typeface="DM Sans"/>
                <a:ea typeface="DM Sans"/>
                <a:cs typeface="DM Sans"/>
                <a:sym typeface="DM Sans"/>
              </a:rPr>
              <a:t>Devuelve el valor máximo de un campo que especifiquemos.</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p:txBody>
      </p:sp>
      <p:sp>
        <p:nvSpPr>
          <p:cNvPr id="506" name="Google Shape;506;p70"/>
          <p:cNvSpPr txBox="1"/>
          <p:nvPr/>
        </p:nvSpPr>
        <p:spPr>
          <a:xfrm>
            <a:off x="3419150" y="1884938"/>
            <a:ext cx="3495000" cy="985200"/>
          </a:xfrm>
          <a:prstGeom prst="rect">
            <a:avLst/>
          </a:prstGeom>
          <a:noFill/>
          <a:ln>
            <a:noFill/>
          </a:ln>
        </p:spPr>
        <p:txBody>
          <a:bodyPr anchorCtr="0" anchor="t" bIns="91425" lIns="91425" spcFirstLastPara="1" rIns="91425" wrap="square" tIns="91425">
            <a:spAutoFit/>
          </a:bodyPr>
          <a:lstStyle/>
          <a:p>
            <a:pPr indent="0" lvl="0" marL="0" marR="38100" rtl="0" algn="l">
              <a:lnSpc>
                <a:spcPct val="15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SELECT</a:t>
            </a:r>
            <a:r>
              <a:rPr b="0" i="0" lang="es-AR" sz="1300" u="none" cap="none" strike="noStrike">
                <a:solidFill>
                  <a:schemeClr val="dk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MAX(id_level) </a:t>
            </a:r>
            <a:endParaRPr b="0" i="0" sz="1300" u="none" cap="none" strike="noStrike">
              <a:solidFill>
                <a:schemeClr val="accent5"/>
              </a:solidFill>
              <a:latin typeface="Consolas"/>
              <a:ea typeface="Consolas"/>
              <a:cs typeface="Consolas"/>
              <a:sym typeface="Consolas"/>
            </a:endParaRPr>
          </a:p>
          <a:p>
            <a:pPr indent="0" lvl="0" marL="0" marR="38100" rtl="0" algn="l">
              <a:lnSpc>
                <a:spcPct val="15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AS</a:t>
            </a:r>
            <a:r>
              <a:rPr b="0" i="0" lang="es-AR" sz="1300" u="none" cap="none" strike="noStrike">
                <a:solidFill>
                  <a:schemeClr val="lt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max_level</a:t>
            </a:r>
            <a:endParaRPr b="0" i="0" sz="1300" u="none" cap="none" strike="noStrike">
              <a:solidFill>
                <a:schemeClr val="accent5"/>
              </a:solidFill>
              <a:latin typeface="Consolas"/>
              <a:ea typeface="Consolas"/>
              <a:cs typeface="Consolas"/>
              <a:sym typeface="Consolas"/>
            </a:endParaRPr>
          </a:p>
          <a:p>
            <a:pPr indent="0" lvl="0" marL="0" marR="38100" rtl="0" algn="l">
              <a:lnSpc>
                <a:spcPct val="15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FROM</a:t>
            </a:r>
            <a:r>
              <a:rPr b="0" i="0" lang="es-AR" sz="1300" u="none" cap="none" strike="noStrike">
                <a:solidFill>
                  <a:schemeClr val="dk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level_game;</a:t>
            </a:r>
            <a:endParaRPr b="0" i="0" sz="1300" u="none" cap="none" strike="noStrike">
              <a:solidFill>
                <a:schemeClr val="accent5"/>
              </a:solidFill>
              <a:latin typeface="Consolas"/>
              <a:ea typeface="Consolas"/>
              <a:cs typeface="Consolas"/>
              <a:sym typeface="Consolas"/>
            </a:endParaRPr>
          </a:p>
        </p:txBody>
      </p:sp>
      <p:pic>
        <p:nvPicPr>
          <p:cNvPr id="507" name="Google Shape;507;p70"/>
          <p:cNvPicPr preferRelativeResize="0"/>
          <p:nvPr/>
        </p:nvPicPr>
        <p:blipFill rotWithShape="1">
          <a:blip r:embed="rId4">
            <a:alphaModFix/>
          </a:blip>
          <a:srcRect b="0" l="0" r="0" t="0"/>
          <a:stretch/>
        </p:blipFill>
        <p:spPr>
          <a:xfrm>
            <a:off x="6195368" y="1631175"/>
            <a:ext cx="1901571" cy="2433350"/>
          </a:xfrm>
          <a:prstGeom prst="rect">
            <a:avLst/>
          </a:prstGeom>
          <a:noFill/>
          <a:ln>
            <a:noFill/>
          </a:ln>
        </p:spPr>
      </p:pic>
      <p:sp>
        <p:nvSpPr>
          <p:cNvPr id="508" name="Google Shape;508;p70"/>
          <p:cNvSpPr/>
          <p:nvPr/>
        </p:nvSpPr>
        <p:spPr>
          <a:xfrm>
            <a:off x="6151600" y="1888815"/>
            <a:ext cx="1945500" cy="4479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71"/>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14" name="Google Shape;514;p71"/>
          <p:cNvPicPr preferRelativeResize="0"/>
          <p:nvPr/>
        </p:nvPicPr>
        <p:blipFill rotWithShape="1">
          <a:blip r:embed="rId3">
            <a:alphaModFix/>
          </a:blip>
          <a:srcRect b="0" l="0" r="0" t="0"/>
          <a:stretch/>
        </p:blipFill>
        <p:spPr>
          <a:xfrm>
            <a:off x="3419150" y="1471400"/>
            <a:ext cx="4751198" cy="2753676"/>
          </a:xfrm>
          <a:prstGeom prst="rect">
            <a:avLst/>
          </a:prstGeom>
          <a:noFill/>
          <a:ln>
            <a:noFill/>
          </a:ln>
        </p:spPr>
      </p:pic>
      <p:sp>
        <p:nvSpPr>
          <p:cNvPr id="515" name="Google Shape;515;p71"/>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AR" sz="3500" u="none" cap="none" strike="noStrike">
                <a:solidFill>
                  <a:schemeClr val="lt1"/>
                </a:solidFill>
                <a:latin typeface="DM Sans"/>
                <a:ea typeface="DM Sans"/>
                <a:cs typeface="DM Sans"/>
                <a:sym typeface="DM Sans"/>
              </a:rPr>
              <a:t>SUM ()</a:t>
            </a:r>
            <a:endParaRPr b="1" i="0" sz="3500" u="none" cap="none" strike="noStrike">
              <a:solidFill>
                <a:schemeClr val="lt1"/>
              </a:solidFill>
              <a:latin typeface="DM Sans"/>
              <a:ea typeface="DM Sans"/>
              <a:cs typeface="DM Sans"/>
              <a:sym typeface="DM Sans"/>
            </a:endParaRPr>
          </a:p>
        </p:txBody>
      </p:sp>
      <p:sp>
        <p:nvSpPr>
          <p:cNvPr id="516" name="Google Shape;516;p71"/>
          <p:cNvSpPr txBox="1"/>
          <p:nvPr/>
        </p:nvSpPr>
        <p:spPr>
          <a:xfrm>
            <a:off x="925050" y="1509188"/>
            <a:ext cx="2166300" cy="8082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Devuelve la suma de los valores de un campo que especifiquemos</a:t>
            </a:r>
            <a:endParaRPr b="0" i="0" sz="1350" u="none" cap="none" strike="noStrike">
              <a:solidFill>
                <a:schemeClr val="dk1"/>
              </a:solidFill>
              <a:latin typeface="DM Sans"/>
              <a:ea typeface="DM Sans"/>
              <a:cs typeface="DM Sans"/>
              <a:sym typeface="DM Sans"/>
            </a:endParaRPr>
          </a:p>
        </p:txBody>
      </p:sp>
      <p:sp>
        <p:nvSpPr>
          <p:cNvPr id="517" name="Google Shape;517;p71"/>
          <p:cNvSpPr txBox="1"/>
          <p:nvPr/>
        </p:nvSpPr>
        <p:spPr>
          <a:xfrm>
            <a:off x="3419150" y="1884938"/>
            <a:ext cx="3495000" cy="7851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SELECT </a:t>
            </a:r>
            <a:r>
              <a:rPr b="0" i="0" lang="es-AR" sz="1300" u="none" cap="none" strike="noStrike">
                <a:solidFill>
                  <a:schemeClr val="accent5"/>
                </a:solidFill>
                <a:latin typeface="Consolas"/>
                <a:ea typeface="Consolas"/>
                <a:cs typeface="Consolas"/>
                <a:sym typeface="Consolas"/>
              </a:rPr>
              <a:t>SUM(value)</a:t>
            </a:r>
            <a:r>
              <a:rPr b="0" i="0" lang="es-AR" sz="1300" u="none" cap="none" strike="noStrike">
                <a:solidFill>
                  <a:srgbClr val="FFC000"/>
                </a:solidFill>
                <a:latin typeface="Consolas"/>
                <a:ea typeface="Consolas"/>
                <a:cs typeface="Consolas"/>
                <a:sym typeface="Consolas"/>
              </a:rPr>
              <a:t> </a:t>
            </a:r>
            <a:endParaRPr b="0" i="0" sz="1300" u="none" cap="none" strike="noStrike">
              <a:solidFill>
                <a:srgbClr val="FFC000"/>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FROM</a:t>
            </a:r>
            <a:r>
              <a:rPr b="0" i="0" lang="es-AR" sz="1300" u="none" cap="none" strike="noStrike">
                <a:solidFill>
                  <a:schemeClr val="dk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vote</a:t>
            </a:r>
            <a:endParaRPr b="0" i="0" sz="1300" u="none" cap="none" strike="noStrike">
              <a:solidFill>
                <a:srgbClr val="FFC000"/>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WHERE</a:t>
            </a:r>
            <a:r>
              <a:rPr b="0" i="0" lang="es-AR" sz="1300" u="none" cap="none" strike="noStrike">
                <a:solidFill>
                  <a:schemeClr val="lt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id_game = 1;</a:t>
            </a:r>
            <a:endParaRPr b="0" i="0" sz="1300" u="none" cap="none" strike="noStrike">
              <a:solidFill>
                <a:schemeClr val="accent5"/>
              </a:solidFill>
              <a:latin typeface="Consolas"/>
              <a:ea typeface="Consolas"/>
              <a:cs typeface="Consolas"/>
              <a:sym typeface="Consolas"/>
            </a:endParaRPr>
          </a:p>
        </p:txBody>
      </p:sp>
      <p:pic>
        <p:nvPicPr>
          <p:cNvPr id="518" name="Google Shape;518;p71"/>
          <p:cNvPicPr preferRelativeResize="0"/>
          <p:nvPr/>
        </p:nvPicPr>
        <p:blipFill rotWithShape="1">
          <a:blip r:embed="rId4">
            <a:alphaModFix/>
          </a:blip>
          <a:srcRect b="0" l="0" r="0" t="0"/>
          <a:stretch/>
        </p:blipFill>
        <p:spPr>
          <a:xfrm>
            <a:off x="6651975" y="1471400"/>
            <a:ext cx="1518375" cy="2753675"/>
          </a:xfrm>
          <a:prstGeom prst="rect">
            <a:avLst/>
          </a:prstGeom>
          <a:noFill/>
          <a:ln>
            <a:noFill/>
          </a:ln>
        </p:spPr>
      </p:pic>
      <p:sp>
        <p:nvSpPr>
          <p:cNvPr id="519" name="Google Shape;519;p71"/>
          <p:cNvSpPr/>
          <p:nvPr/>
        </p:nvSpPr>
        <p:spPr>
          <a:xfrm>
            <a:off x="7024803" y="1838930"/>
            <a:ext cx="369000" cy="1694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72"/>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25" name="Google Shape;525;p72"/>
          <p:cNvPicPr preferRelativeResize="0"/>
          <p:nvPr/>
        </p:nvPicPr>
        <p:blipFill rotWithShape="1">
          <a:blip r:embed="rId3">
            <a:alphaModFix/>
          </a:blip>
          <a:srcRect b="0" l="0" r="0" t="0"/>
          <a:stretch/>
        </p:blipFill>
        <p:spPr>
          <a:xfrm>
            <a:off x="3419150" y="1471400"/>
            <a:ext cx="4751198" cy="2753676"/>
          </a:xfrm>
          <a:prstGeom prst="rect">
            <a:avLst/>
          </a:prstGeom>
          <a:noFill/>
          <a:ln>
            <a:noFill/>
          </a:ln>
        </p:spPr>
      </p:pic>
      <p:sp>
        <p:nvSpPr>
          <p:cNvPr id="526" name="Google Shape;526;p72"/>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AR" sz="3500" u="none" cap="none" strike="noStrike">
                <a:solidFill>
                  <a:schemeClr val="lt1"/>
                </a:solidFill>
                <a:latin typeface="DM Sans"/>
                <a:ea typeface="DM Sans"/>
                <a:cs typeface="DM Sans"/>
                <a:sym typeface="DM Sans"/>
              </a:rPr>
              <a:t>AVG ()</a:t>
            </a:r>
            <a:endParaRPr b="1" i="0" sz="3500" u="none" cap="none" strike="noStrike">
              <a:solidFill>
                <a:schemeClr val="lt1"/>
              </a:solidFill>
              <a:latin typeface="DM Sans"/>
              <a:ea typeface="DM Sans"/>
              <a:cs typeface="DM Sans"/>
              <a:sym typeface="DM Sans"/>
            </a:endParaRPr>
          </a:p>
        </p:txBody>
      </p:sp>
      <p:sp>
        <p:nvSpPr>
          <p:cNvPr id="527" name="Google Shape;527;p72"/>
          <p:cNvSpPr txBox="1"/>
          <p:nvPr/>
        </p:nvSpPr>
        <p:spPr>
          <a:xfrm>
            <a:off x="925050" y="1509188"/>
            <a:ext cx="2166300" cy="8082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1350"/>
              <a:buFont typeface="Arial"/>
              <a:buNone/>
            </a:pPr>
            <a:r>
              <a:rPr b="0" i="0" lang="es-AR" sz="1350" u="none" cap="none" strike="noStrike">
                <a:solidFill>
                  <a:schemeClr val="dk1"/>
                </a:solidFill>
                <a:latin typeface="DM Sans"/>
                <a:ea typeface="DM Sans"/>
                <a:cs typeface="DM Sans"/>
                <a:sym typeface="DM Sans"/>
              </a:rPr>
              <a:t>Devuelve el valor promedio de un campo que especifiquemos.</a:t>
            </a:r>
            <a:endParaRPr b="0" i="0" sz="1350" u="none" cap="none" strike="noStrike">
              <a:solidFill>
                <a:schemeClr val="dk1"/>
              </a:solidFill>
              <a:latin typeface="DM Sans"/>
              <a:ea typeface="DM Sans"/>
              <a:cs typeface="DM Sans"/>
              <a:sym typeface="DM Sans"/>
            </a:endParaRPr>
          </a:p>
        </p:txBody>
      </p:sp>
      <p:sp>
        <p:nvSpPr>
          <p:cNvPr id="528" name="Google Shape;528;p72"/>
          <p:cNvSpPr txBox="1"/>
          <p:nvPr/>
        </p:nvSpPr>
        <p:spPr>
          <a:xfrm>
            <a:off x="3419150" y="1884938"/>
            <a:ext cx="3495000" cy="7851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SELECT</a:t>
            </a:r>
            <a:r>
              <a:rPr b="0" i="0" lang="es-AR" sz="1300" u="none" cap="none" strike="noStrike">
                <a:solidFill>
                  <a:schemeClr val="dk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AVG(value)</a:t>
            </a:r>
            <a:r>
              <a:rPr b="0" i="0" lang="es-AR" sz="1300" u="none" cap="none" strike="noStrike">
                <a:solidFill>
                  <a:srgbClr val="FFC000"/>
                </a:solidFill>
                <a:latin typeface="Consolas"/>
                <a:ea typeface="Consolas"/>
                <a:cs typeface="Consolas"/>
                <a:sym typeface="Consolas"/>
              </a:rPr>
              <a:t> </a:t>
            </a:r>
            <a:endParaRPr b="0" i="0" sz="1300" u="none" cap="none" strike="noStrike">
              <a:solidFill>
                <a:srgbClr val="FFC000"/>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FROM</a:t>
            </a:r>
            <a:r>
              <a:rPr b="0" i="0" lang="es-AR" sz="1300" u="none" cap="none" strike="noStrike">
                <a:solidFill>
                  <a:schemeClr val="dk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vote</a:t>
            </a:r>
            <a:endParaRPr b="0" i="0" sz="1300" u="none" cap="none" strike="noStrike">
              <a:solidFill>
                <a:srgbClr val="FFC000"/>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3000"/>
              <a:buFont typeface="Arial"/>
              <a:buNone/>
            </a:pPr>
            <a:r>
              <a:rPr b="1" i="0" lang="es-AR" sz="1300" u="none" cap="none" strike="noStrike">
                <a:solidFill>
                  <a:schemeClr val="dk1"/>
                </a:solidFill>
                <a:latin typeface="Consolas"/>
                <a:ea typeface="Consolas"/>
                <a:cs typeface="Consolas"/>
                <a:sym typeface="Consolas"/>
              </a:rPr>
              <a:t>WHERE</a:t>
            </a:r>
            <a:r>
              <a:rPr b="0" i="0" lang="es-AR" sz="1300" u="none" cap="none" strike="noStrike">
                <a:solidFill>
                  <a:schemeClr val="lt1"/>
                </a:solidFill>
                <a:latin typeface="Consolas"/>
                <a:ea typeface="Consolas"/>
                <a:cs typeface="Consolas"/>
                <a:sym typeface="Consolas"/>
              </a:rPr>
              <a:t> </a:t>
            </a:r>
            <a:r>
              <a:rPr b="0" i="0" lang="es-AR" sz="1300" u="none" cap="none" strike="noStrike">
                <a:solidFill>
                  <a:schemeClr val="accent5"/>
                </a:solidFill>
                <a:latin typeface="Consolas"/>
                <a:ea typeface="Consolas"/>
                <a:cs typeface="Consolas"/>
                <a:sym typeface="Consolas"/>
              </a:rPr>
              <a:t>id_game = 1;</a:t>
            </a:r>
            <a:endParaRPr b="0" i="0" sz="1300" u="none" cap="none" strike="noStrike">
              <a:solidFill>
                <a:schemeClr val="accent5"/>
              </a:solidFill>
              <a:latin typeface="Consolas"/>
              <a:ea typeface="Consolas"/>
              <a:cs typeface="Consolas"/>
              <a:sym typeface="Consolas"/>
            </a:endParaRPr>
          </a:p>
        </p:txBody>
      </p:sp>
      <p:pic>
        <p:nvPicPr>
          <p:cNvPr id="529" name="Google Shape;529;p72"/>
          <p:cNvPicPr preferRelativeResize="0"/>
          <p:nvPr/>
        </p:nvPicPr>
        <p:blipFill rotWithShape="1">
          <a:blip r:embed="rId4">
            <a:alphaModFix/>
          </a:blip>
          <a:srcRect b="0" l="0" r="0" t="0"/>
          <a:stretch/>
        </p:blipFill>
        <p:spPr>
          <a:xfrm>
            <a:off x="6254625" y="1471400"/>
            <a:ext cx="1915725" cy="2796450"/>
          </a:xfrm>
          <a:prstGeom prst="rect">
            <a:avLst/>
          </a:prstGeom>
          <a:noFill/>
          <a:ln>
            <a:noFill/>
          </a:ln>
        </p:spPr>
      </p:pic>
      <p:sp>
        <p:nvSpPr>
          <p:cNvPr id="530" name="Google Shape;530;p72"/>
          <p:cNvSpPr/>
          <p:nvPr/>
        </p:nvSpPr>
        <p:spPr>
          <a:xfrm>
            <a:off x="6725020" y="1844639"/>
            <a:ext cx="465600" cy="17205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73"/>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536" name="Google Shape;536;p73"/>
          <p:cNvSpPr txBox="1"/>
          <p:nvPr/>
        </p:nvSpPr>
        <p:spPr>
          <a:xfrm>
            <a:off x="473350" y="1626100"/>
            <a:ext cx="7169400" cy="1339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rPr b="0" i="0" lang="es-AR" sz="2500" u="none" cap="none" strike="noStrike">
                <a:solidFill>
                  <a:srgbClr val="B7B7B7"/>
                </a:solidFill>
                <a:latin typeface="DM Sans"/>
                <a:ea typeface="DM Sans"/>
                <a:cs typeface="DM Sans"/>
                <a:sym typeface="DM Sans"/>
              </a:rPr>
              <a:t>¡Veamos las </a:t>
            </a:r>
            <a:r>
              <a:rPr b="1" i="0" lang="es-AR" sz="2500" u="none" cap="none" strike="noStrike">
                <a:solidFill>
                  <a:srgbClr val="B7B7B7"/>
                </a:solidFill>
                <a:latin typeface="DM Sans"/>
                <a:ea typeface="DM Sans"/>
                <a:cs typeface="DM Sans"/>
                <a:sym typeface="DM Sans"/>
              </a:rPr>
              <a:t>funciones de agrupación</a:t>
            </a:r>
            <a:r>
              <a:rPr b="0" i="0" lang="es-AR" sz="2500" u="none" cap="none" strike="noStrike">
                <a:solidFill>
                  <a:srgbClr val="B7B7B7"/>
                </a:solidFill>
                <a:latin typeface="DM Sans"/>
                <a:ea typeface="DM Sans"/>
                <a:cs typeface="DM Sans"/>
                <a:sym typeface="DM Sans"/>
              </a:rPr>
              <a:t> en acción!</a:t>
            </a:r>
            <a:endParaRPr b="1" i="0" sz="2500" u="none" cap="none" strike="noStrike">
              <a:solidFill>
                <a:srgbClr val="B7B7B7"/>
              </a:solidFill>
              <a:latin typeface="Helvetica Neue"/>
              <a:ea typeface="Helvetica Neue"/>
              <a:cs typeface="Helvetica Neue"/>
              <a:sym typeface="Helvetica Neue"/>
            </a:endParaRPr>
          </a:p>
        </p:txBody>
      </p:sp>
      <p:grpSp>
        <p:nvGrpSpPr>
          <p:cNvPr id="537" name="Google Shape;537;p73"/>
          <p:cNvGrpSpPr/>
          <p:nvPr/>
        </p:nvGrpSpPr>
        <p:grpSpPr>
          <a:xfrm>
            <a:off x="473351" y="619523"/>
            <a:ext cx="738900" cy="738900"/>
            <a:chOff x="473351" y="619523"/>
            <a:chExt cx="738900" cy="738900"/>
          </a:xfrm>
        </p:grpSpPr>
        <p:sp>
          <p:nvSpPr>
            <p:cNvPr id="538" name="Google Shape;538;p73"/>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39" name="Google Shape;539;p73"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74"/>
          <p:cNvSpPr txBox="1"/>
          <p:nvPr/>
        </p:nvSpPr>
        <p:spPr>
          <a:xfrm>
            <a:off x="1461300" y="192525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GROUP BY</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75"/>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Ejemplo en vivo</a:t>
            </a:r>
            <a:endParaRPr b="1" i="0" sz="3500" u="none" cap="none" strike="noStrike">
              <a:solidFill>
                <a:srgbClr val="EAFF6A"/>
              </a:solidFill>
              <a:latin typeface="DM Sans"/>
              <a:ea typeface="DM Sans"/>
              <a:cs typeface="DM Sans"/>
              <a:sym typeface="DM Sans"/>
            </a:endParaRPr>
          </a:p>
        </p:txBody>
      </p:sp>
      <p:sp>
        <p:nvSpPr>
          <p:cNvPr id="550" name="Google Shape;550;p75"/>
          <p:cNvSpPr txBox="1"/>
          <p:nvPr/>
        </p:nvSpPr>
        <p:spPr>
          <a:xfrm>
            <a:off x="473350" y="1626100"/>
            <a:ext cx="7169400" cy="28782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rgbClr val="000000"/>
              </a:buClr>
              <a:buSzPts val="2500"/>
              <a:buFont typeface="Arial"/>
              <a:buNone/>
            </a:pPr>
            <a:r>
              <a:rPr b="0" i="0" lang="es-AR" sz="2500" u="none" cap="none" strike="noStrike">
                <a:solidFill>
                  <a:srgbClr val="B7B7B7"/>
                </a:solidFill>
                <a:latin typeface="DM Sans"/>
                <a:ea typeface="DM Sans"/>
                <a:cs typeface="DM Sans"/>
                <a:sym typeface="DM Sans"/>
              </a:rPr>
              <a:t>Como ya mencionamos, la cláusula GROUP BY es fundamental para usarse junto a las funciones de agregación, la debemos utilizar cuando debemos obtener información que nace de la agrupación de registros.</a:t>
            </a:r>
            <a:endParaRPr b="0" i="0" sz="2500" u="none" cap="none" strike="noStrike">
              <a:solidFill>
                <a:srgbClr val="B7B7B7"/>
              </a:solidFill>
              <a:latin typeface="DM Sans"/>
              <a:ea typeface="DM Sans"/>
              <a:cs typeface="DM Sans"/>
              <a:sym typeface="DM Sans"/>
            </a:endParaRPr>
          </a:p>
          <a:p>
            <a:pPr indent="0" lvl="0" marL="0" marR="38100" rtl="0" algn="l">
              <a:lnSpc>
                <a:spcPct val="100000"/>
              </a:lnSpc>
              <a:spcBef>
                <a:spcPts val="0"/>
              </a:spcBef>
              <a:spcAft>
                <a:spcPts val="0"/>
              </a:spcAft>
              <a:buClr>
                <a:srgbClr val="000000"/>
              </a:buClr>
              <a:buSzPts val="2500"/>
              <a:buFont typeface="Arial"/>
              <a:buNone/>
            </a:pPr>
            <a:r>
              <a:rPr b="0" i="0" lang="es-AR" sz="2500" u="none" cap="none" strike="noStrike">
                <a:solidFill>
                  <a:srgbClr val="B7B7B7"/>
                </a:solidFill>
                <a:latin typeface="DM Sans"/>
                <a:ea typeface="DM Sans"/>
                <a:cs typeface="DM Sans"/>
                <a:sym typeface="DM Sans"/>
              </a:rPr>
              <a:t>Por lo tanto, será el aliado ideal para usarse junto a COUNT(), SUM() y AVG().</a:t>
            </a:r>
            <a:endParaRPr b="1" i="0" sz="2500" u="none" cap="none" strike="noStrike">
              <a:solidFill>
                <a:srgbClr val="B7B7B7"/>
              </a:solidFill>
              <a:latin typeface="Helvetica Neue"/>
              <a:ea typeface="Helvetica Neue"/>
              <a:cs typeface="Helvetica Neue"/>
              <a:sym typeface="Helvetica Neue"/>
            </a:endParaRPr>
          </a:p>
        </p:txBody>
      </p:sp>
      <p:grpSp>
        <p:nvGrpSpPr>
          <p:cNvPr id="551" name="Google Shape;551;p75"/>
          <p:cNvGrpSpPr/>
          <p:nvPr/>
        </p:nvGrpSpPr>
        <p:grpSpPr>
          <a:xfrm>
            <a:off x="473351" y="619523"/>
            <a:ext cx="738900" cy="738900"/>
            <a:chOff x="473351" y="619523"/>
            <a:chExt cx="738900" cy="738900"/>
          </a:xfrm>
        </p:grpSpPr>
        <p:sp>
          <p:nvSpPr>
            <p:cNvPr id="552" name="Google Shape;552;p75"/>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3" name="Google Shape;553;p75"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76"/>
          <p:cNvSpPr/>
          <p:nvPr/>
        </p:nvSpPr>
        <p:spPr>
          <a:xfrm>
            <a:off x="647400" y="1189150"/>
            <a:ext cx="7849200" cy="33174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9" name="Google Shape;559;p76"/>
          <p:cNvPicPr preferRelativeResize="0"/>
          <p:nvPr/>
        </p:nvPicPr>
        <p:blipFill rotWithShape="1">
          <a:blip r:embed="rId3">
            <a:alphaModFix/>
          </a:blip>
          <a:srcRect b="0" l="0" r="0" t="0"/>
          <a:stretch/>
        </p:blipFill>
        <p:spPr>
          <a:xfrm>
            <a:off x="3419150" y="1471400"/>
            <a:ext cx="4751198" cy="2753676"/>
          </a:xfrm>
          <a:prstGeom prst="rect">
            <a:avLst/>
          </a:prstGeom>
          <a:noFill/>
          <a:ln>
            <a:noFill/>
          </a:ln>
        </p:spPr>
      </p:pic>
      <p:sp>
        <p:nvSpPr>
          <p:cNvPr id="560" name="Google Shape;560;p76"/>
          <p:cNvSpPr txBox="1"/>
          <p:nvPr/>
        </p:nvSpPr>
        <p:spPr>
          <a:xfrm>
            <a:off x="1461300" y="345975"/>
            <a:ext cx="6221400" cy="669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3500"/>
              <a:buFont typeface="Arial"/>
              <a:buNone/>
            </a:pPr>
            <a:r>
              <a:rPr b="1" i="0" lang="es-AR" sz="3500" u="none" cap="none" strike="noStrike">
                <a:solidFill>
                  <a:schemeClr val="lt1"/>
                </a:solidFill>
                <a:latin typeface="DM Sans"/>
                <a:ea typeface="DM Sans"/>
                <a:cs typeface="DM Sans"/>
                <a:sym typeface="DM Sans"/>
              </a:rPr>
              <a:t>GROUP BY</a:t>
            </a:r>
            <a:endParaRPr b="1" i="0" sz="3500" u="none" cap="none" strike="noStrike">
              <a:solidFill>
                <a:schemeClr val="lt1"/>
              </a:solidFill>
              <a:latin typeface="DM Sans"/>
              <a:ea typeface="DM Sans"/>
              <a:cs typeface="DM Sans"/>
              <a:sym typeface="DM Sans"/>
            </a:endParaRPr>
          </a:p>
        </p:txBody>
      </p:sp>
      <p:sp>
        <p:nvSpPr>
          <p:cNvPr id="561" name="Google Shape;561;p76"/>
          <p:cNvSpPr txBox="1"/>
          <p:nvPr/>
        </p:nvSpPr>
        <p:spPr>
          <a:xfrm>
            <a:off x="848750" y="2132450"/>
            <a:ext cx="2494200" cy="14316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2600"/>
              <a:buFont typeface="Arial"/>
              <a:buNone/>
            </a:pPr>
            <a:r>
              <a:rPr b="1" i="0" lang="es-AR" sz="1350" u="none" cap="none" strike="noStrike">
                <a:solidFill>
                  <a:schemeClr val="dk1"/>
                </a:solidFill>
                <a:latin typeface="Consolas"/>
                <a:ea typeface="Consolas"/>
                <a:cs typeface="Consolas"/>
                <a:sym typeface="Consolas"/>
              </a:rPr>
              <a:t>SELECT</a:t>
            </a:r>
            <a:r>
              <a:rPr b="0" i="0" lang="es-AR" sz="1350" u="none" cap="none" strike="noStrike">
                <a:solidFill>
                  <a:schemeClr val="dk1"/>
                </a:solidFill>
                <a:latin typeface="Consolas"/>
                <a:ea typeface="Consolas"/>
                <a:cs typeface="Consolas"/>
                <a:sym typeface="Consolas"/>
              </a:rPr>
              <a:t> </a:t>
            </a:r>
            <a:endParaRPr b="0" i="0" sz="1350" u="none" cap="none" strike="noStrike">
              <a:solidFill>
                <a:schemeClr val="dk1"/>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2600"/>
              <a:buFont typeface="Arial"/>
              <a:buNone/>
            </a:pPr>
            <a:r>
              <a:rPr b="0" i="0" lang="es-AR" sz="1350" u="none" cap="none" strike="noStrike">
                <a:solidFill>
                  <a:srgbClr val="83AEFB"/>
                </a:solidFill>
                <a:latin typeface="Consolas"/>
                <a:ea typeface="Consolas"/>
                <a:cs typeface="Consolas"/>
                <a:sym typeface="Consolas"/>
              </a:rPr>
              <a:t>id_system_user </a:t>
            </a:r>
            <a:r>
              <a:rPr b="1" i="0" lang="es-AR" sz="1350" u="none" cap="none" strike="noStrike">
                <a:solidFill>
                  <a:schemeClr val="dk1"/>
                </a:solidFill>
                <a:latin typeface="Consolas"/>
                <a:ea typeface="Consolas"/>
                <a:cs typeface="Consolas"/>
                <a:sym typeface="Consolas"/>
              </a:rPr>
              <a:t>AS</a:t>
            </a:r>
            <a:r>
              <a:rPr b="0" i="0" lang="es-AR" sz="1350" u="none" cap="none" strike="noStrike">
                <a:solidFill>
                  <a:srgbClr val="FFC000"/>
                </a:solidFill>
                <a:latin typeface="Consolas"/>
                <a:ea typeface="Consolas"/>
                <a:cs typeface="Consolas"/>
                <a:sym typeface="Consolas"/>
              </a:rPr>
              <a:t> </a:t>
            </a:r>
            <a:r>
              <a:rPr b="0" i="0" lang="es-AR" sz="1350" u="none" cap="none" strike="noStrike">
                <a:solidFill>
                  <a:srgbClr val="83AEFB"/>
                </a:solidFill>
                <a:latin typeface="Consolas"/>
                <a:ea typeface="Consolas"/>
                <a:cs typeface="Consolas"/>
                <a:sym typeface="Consolas"/>
              </a:rPr>
              <a:t>user, </a:t>
            </a:r>
            <a:r>
              <a:rPr b="1" i="0" lang="es-AR" sz="1350" u="none" cap="none" strike="noStrike">
                <a:solidFill>
                  <a:schemeClr val="dk1"/>
                </a:solidFill>
                <a:latin typeface="Consolas"/>
                <a:ea typeface="Consolas"/>
                <a:cs typeface="Consolas"/>
                <a:sym typeface="Consolas"/>
              </a:rPr>
              <a:t>COUNT</a:t>
            </a:r>
            <a:r>
              <a:rPr b="0" i="0" lang="es-AR" sz="1350" u="none" cap="none" strike="noStrike">
                <a:solidFill>
                  <a:srgbClr val="83AEFB"/>
                </a:solidFill>
                <a:latin typeface="Consolas"/>
                <a:ea typeface="Consolas"/>
                <a:cs typeface="Consolas"/>
                <a:sym typeface="Consolas"/>
              </a:rPr>
              <a:t>(*)</a:t>
            </a:r>
            <a:r>
              <a:rPr b="0" i="0" lang="es-AR" sz="1350" u="none" cap="none" strike="noStrike">
                <a:solidFill>
                  <a:srgbClr val="FFC000"/>
                </a:solidFill>
                <a:latin typeface="Consolas"/>
                <a:ea typeface="Consolas"/>
                <a:cs typeface="Consolas"/>
                <a:sym typeface="Consolas"/>
              </a:rPr>
              <a:t> </a:t>
            </a:r>
            <a:r>
              <a:rPr b="1" i="0" lang="es-AR" sz="1350" u="none" cap="none" strike="noStrike">
                <a:solidFill>
                  <a:schemeClr val="dk1"/>
                </a:solidFill>
                <a:latin typeface="Consolas"/>
                <a:ea typeface="Consolas"/>
                <a:cs typeface="Consolas"/>
                <a:sym typeface="Consolas"/>
              </a:rPr>
              <a:t>AS</a:t>
            </a:r>
            <a:r>
              <a:rPr b="0" i="0" lang="es-AR" sz="1350" u="none" cap="none" strike="noStrike">
                <a:solidFill>
                  <a:srgbClr val="FFC000"/>
                </a:solidFill>
                <a:latin typeface="Consolas"/>
                <a:ea typeface="Consolas"/>
                <a:cs typeface="Consolas"/>
                <a:sym typeface="Consolas"/>
              </a:rPr>
              <a:t> </a:t>
            </a:r>
            <a:r>
              <a:rPr b="0" i="0" lang="es-AR" sz="1350" u="none" cap="none" strike="noStrike">
                <a:solidFill>
                  <a:srgbClr val="83AEFB"/>
                </a:solidFill>
                <a:latin typeface="Consolas"/>
                <a:ea typeface="Consolas"/>
                <a:cs typeface="Consolas"/>
                <a:sym typeface="Consolas"/>
              </a:rPr>
              <a:t>games_by_user</a:t>
            </a:r>
            <a:endParaRPr b="0" i="0" sz="1350" u="none" cap="none" strike="noStrike">
              <a:solidFill>
                <a:srgbClr val="FFC000"/>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2600"/>
              <a:buFont typeface="Arial"/>
              <a:buNone/>
            </a:pPr>
            <a:r>
              <a:rPr b="1" i="0" lang="es-AR" sz="1350" u="none" cap="none" strike="noStrike">
                <a:solidFill>
                  <a:schemeClr val="dk1"/>
                </a:solidFill>
                <a:latin typeface="Consolas"/>
                <a:ea typeface="Consolas"/>
                <a:cs typeface="Consolas"/>
                <a:sym typeface="Consolas"/>
              </a:rPr>
              <a:t>FROM</a:t>
            </a:r>
            <a:r>
              <a:rPr b="0" i="0" lang="es-AR" sz="1350" u="none" cap="none" strike="noStrike">
                <a:solidFill>
                  <a:schemeClr val="dk1"/>
                </a:solidFill>
                <a:latin typeface="Consolas"/>
                <a:ea typeface="Consolas"/>
                <a:cs typeface="Consolas"/>
                <a:sym typeface="Consolas"/>
              </a:rPr>
              <a:t> </a:t>
            </a:r>
            <a:r>
              <a:rPr b="0" i="0" lang="es-AR" sz="1350" u="none" cap="none" strike="noStrike">
                <a:solidFill>
                  <a:srgbClr val="83AEFB"/>
                </a:solidFill>
                <a:latin typeface="Consolas"/>
                <a:ea typeface="Consolas"/>
                <a:cs typeface="Consolas"/>
                <a:sym typeface="Consolas"/>
              </a:rPr>
              <a:t>play</a:t>
            </a:r>
            <a:endParaRPr b="0" i="0" sz="1350" u="none" cap="none" strike="noStrike">
              <a:solidFill>
                <a:srgbClr val="FFC000"/>
              </a:solidFill>
              <a:latin typeface="Consolas"/>
              <a:ea typeface="Consolas"/>
              <a:cs typeface="Consolas"/>
              <a:sym typeface="Consolas"/>
            </a:endParaRPr>
          </a:p>
          <a:p>
            <a:pPr indent="0" lvl="0" marL="0" marR="38100" rtl="0" algn="l">
              <a:lnSpc>
                <a:spcPct val="100000"/>
              </a:lnSpc>
              <a:spcBef>
                <a:spcPts val="0"/>
              </a:spcBef>
              <a:spcAft>
                <a:spcPts val="0"/>
              </a:spcAft>
              <a:buClr>
                <a:schemeClr val="dk1"/>
              </a:buClr>
              <a:buSzPts val="1100"/>
              <a:buFont typeface="Arial"/>
              <a:buNone/>
            </a:pPr>
            <a:r>
              <a:rPr b="1" i="0" lang="es-AR" sz="1350" u="none" cap="none" strike="noStrike">
                <a:solidFill>
                  <a:schemeClr val="dk1"/>
                </a:solidFill>
                <a:latin typeface="Consolas"/>
                <a:ea typeface="Consolas"/>
                <a:cs typeface="Consolas"/>
                <a:sym typeface="Consolas"/>
              </a:rPr>
              <a:t>GROUP BY</a:t>
            </a:r>
            <a:r>
              <a:rPr b="0" i="0" lang="es-AR" sz="1350" u="none" cap="none" strike="noStrike">
                <a:solidFill>
                  <a:schemeClr val="dk1"/>
                </a:solidFill>
                <a:latin typeface="Consolas"/>
                <a:ea typeface="Consolas"/>
                <a:cs typeface="Consolas"/>
                <a:sym typeface="Consolas"/>
              </a:rPr>
              <a:t> </a:t>
            </a:r>
            <a:r>
              <a:rPr b="0" i="0" lang="es-AR" sz="1350" u="none" cap="none" strike="noStrike">
                <a:solidFill>
                  <a:srgbClr val="83AEFB"/>
                </a:solidFill>
                <a:latin typeface="Consolas"/>
                <a:ea typeface="Consolas"/>
                <a:cs typeface="Consolas"/>
                <a:sym typeface="Consolas"/>
              </a:rPr>
              <a:t>id_system_user;</a:t>
            </a:r>
            <a:endParaRPr b="0" i="0" sz="1350" u="none" cap="none" strike="noStrike">
              <a:solidFill>
                <a:schemeClr val="dk1"/>
              </a:solidFill>
              <a:latin typeface="DM Sans"/>
              <a:ea typeface="DM Sans"/>
              <a:cs typeface="DM Sans"/>
              <a:sym typeface="DM Sans"/>
            </a:endParaRPr>
          </a:p>
        </p:txBody>
      </p:sp>
      <p:grpSp>
        <p:nvGrpSpPr>
          <p:cNvPr id="562" name="Google Shape;562;p76"/>
          <p:cNvGrpSpPr/>
          <p:nvPr/>
        </p:nvGrpSpPr>
        <p:grpSpPr>
          <a:xfrm>
            <a:off x="3622450" y="1976350"/>
            <a:ext cx="2383447" cy="1904575"/>
            <a:chOff x="4913025" y="83425"/>
            <a:chExt cx="2383447" cy="1904575"/>
          </a:xfrm>
        </p:grpSpPr>
        <p:pic>
          <p:nvPicPr>
            <p:cNvPr id="563" name="Google Shape;563;p76"/>
            <p:cNvPicPr preferRelativeResize="0"/>
            <p:nvPr/>
          </p:nvPicPr>
          <p:blipFill rotWithShape="1">
            <a:blip r:embed="rId4">
              <a:alphaModFix/>
            </a:blip>
            <a:srcRect b="0" l="0" r="0" t="0"/>
            <a:stretch/>
          </p:blipFill>
          <p:spPr>
            <a:xfrm>
              <a:off x="4913025" y="83425"/>
              <a:ext cx="2383447" cy="1904575"/>
            </a:xfrm>
            <a:prstGeom prst="rect">
              <a:avLst/>
            </a:prstGeom>
            <a:noFill/>
            <a:ln>
              <a:noFill/>
            </a:ln>
          </p:spPr>
        </p:pic>
        <p:sp>
          <p:nvSpPr>
            <p:cNvPr id="564" name="Google Shape;564;p76"/>
            <p:cNvSpPr/>
            <p:nvPr/>
          </p:nvSpPr>
          <p:spPr>
            <a:xfrm>
              <a:off x="4920412" y="520550"/>
              <a:ext cx="1853700" cy="545400"/>
            </a:xfrm>
            <a:prstGeom prst="rect">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565" name="Google Shape;565;p76"/>
          <p:cNvGrpSpPr/>
          <p:nvPr/>
        </p:nvGrpSpPr>
        <p:grpSpPr>
          <a:xfrm>
            <a:off x="6070509" y="1626864"/>
            <a:ext cx="1952142" cy="2442750"/>
            <a:chOff x="7024734" y="2423002"/>
            <a:chExt cx="1952142" cy="2442750"/>
          </a:xfrm>
        </p:grpSpPr>
        <p:pic>
          <p:nvPicPr>
            <p:cNvPr id="566" name="Google Shape;566;p76"/>
            <p:cNvPicPr preferRelativeResize="0"/>
            <p:nvPr/>
          </p:nvPicPr>
          <p:blipFill rotWithShape="1">
            <a:blip r:embed="rId5">
              <a:alphaModFix/>
            </a:blip>
            <a:srcRect b="0" l="0" r="0" t="0"/>
            <a:stretch/>
          </p:blipFill>
          <p:spPr>
            <a:xfrm>
              <a:off x="7064551" y="2423002"/>
              <a:ext cx="1912325" cy="2442750"/>
            </a:xfrm>
            <a:prstGeom prst="rect">
              <a:avLst/>
            </a:prstGeom>
            <a:noFill/>
            <a:ln>
              <a:noFill/>
            </a:ln>
          </p:spPr>
        </p:pic>
        <p:sp>
          <p:nvSpPr>
            <p:cNvPr id="567" name="Google Shape;567;p76"/>
            <p:cNvSpPr/>
            <p:nvPr/>
          </p:nvSpPr>
          <p:spPr>
            <a:xfrm>
              <a:off x="7024734" y="3158513"/>
              <a:ext cx="1853700" cy="330600"/>
            </a:xfrm>
            <a:prstGeom prst="ellipse">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grpSp>
        <p:nvGrpSpPr>
          <p:cNvPr id="572" name="Google Shape;572;p77"/>
          <p:cNvGrpSpPr/>
          <p:nvPr/>
        </p:nvGrpSpPr>
        <p:grpSpPr>
          <a:xfrm>
            <a:off x="4202556" y="994173"/>
            <a:ext cx="738900" cy="738900"/>
            <a:chOff x="974706" y="2467173"/>
            <a:chExt cx="738900" cy="738900"/>
          </a:xfrm>
        </p:grpSpPr>
        <p:sp>
          <p:nvSpPr>
            <p:cNvPr id="573" name="Google Shape;573;p77"/>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74" name="Google Shape;574;p77"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575" name="Google Shape;575;p77"/>
          <p:cNvSpPr txBox="1"/>
          <p:nvPr/>
        </p:nvSpPr>
        <p:spPr>
          <a:xfrm>
            <a:off x="1461300" y="190382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Prácticas de agrupamiento</a:t>
            </a:r>
            <a:endParaRPr b="1" i="0" sz="4000" u="none" cap="none" strike="noStrike">
              <a:solidFill>
                <a:schemeClr val="dk1"/>
              </a:solidFill>
              <a:highlight>
                <a:srgbClr val="EAFF6A"/>
              </a:highlight>
              <a:latin typeface="DM Sans"/>
              <a:ea typeface="DM Sans"/>
              <a:cs typeface="DM Sans"/>
              <a:sym typeface="DM Sans"/>
            </a:endParaRPr>
          </a:p>
        </p:txBody>
      </p:sp>
      <p:sp>
        <p:nvSpPr>
          <p:cNvPr id="576" name="Google Shape;576;p77"/>
          <p:cNvSpPr txBox="1"/>
          <p:nvPr/>
        </p:nvSpPr>
        <p:spPr>
          <a:xfrm>
            <a:off x="987300" y="40777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AR" sz="2000" u="none" cap="none" strike="noStrike">
                <a:solidFill>
                  <a:srgbClr val="83AEFB"/>
                </a:solidFill>
                <a:latin typeface="DM Sans"/>
                <a:ea typeface="DM Sans"/>
                <a:cs typeface="DM Sans"/>
                <a:sym typeface="DM Sans"/>
              </a:rPr>
              <a:t>Duración: </a:t>
            </a:r>
            <a:r>
              <a:rPr b="1" i="0" lang="es-AR" sz="2000" u="none" cap="none" strike="noStrike">
                <a:solidFill>
                  <a:srgbClr val="83AEFB"/>
                </a:solidFill>
                <a:latin typeface="DM Sans"/>
                <a:ea typeface="DM Sans"/>
                <a:cs typeface="DM Sans"/>
                <a:sym typeface="DM Sans"/>
              </a:rPr>
              <a:t>10 minutos</a:t>
            </a:r>
            <a:endParaRPr b="1" i="0" sz="2000" u="none" cap="none" strike="noStrike">
              <a:solidFill>
                <a:srgbClr val="83AEFB"/>
              </a:solidFill>
              <a:latin typeface="DM Sans"/>
              <a:ea typeface="DM Sans"/>
              <a:cs typeface="DM Sans"/>
              <a:sym typeface="DM Sans"/>
            </a:endParaRPr>
          </a:p>
        </p:txBody>
      </p:sp>
      <p:sp>
        <p:nvSpPr>
          <p:cNvPr id="577" name="Google Shape;577;p77"/>
          <p:cNvSpPr txBox="1"/>
          <p:nvPr/>
        </p:nvSpPr>
        <p:spPr>
          <a:xfrm>
            <a:off x="987300" y="3176138"/>
            <a:ext cx="71694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AR" sz="2000" u="none" cap="none" strike="noStrike">
                <a:solidFill>
                  <a:srgbClr val="999999"/>
                </a:solidFill>
                <a:latin typeface="DM Sans"/>
                <a:ea typeface="DM Sans"/>
                <a:cs typeface="DM Sans"/>
                <a:sym typeface="DM Sans"/>
              </a:rPr>
              <a:t>Implementemos las diferentes opciones de orden y agrupamiento de datos</a:t>
            </a:r>
            <a:endParaRPr b="0" i="0" sz="2000" u="none" cap="none" strike="noStrike">
              <a:solidFill>
                <a:srgbClr val="999999"/>
              </a:solidFill>
              <a:latin typeface="DM Sans"/>
              <a:ea typeface="DM Sans"/>
              <a:cs typeface="DM Sans"/>
              <a:sym typeface="DM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grpSp>
        <p:nvGrpSpPr>
          <p:cNvPr id="582" name="Google Shape;582;p78"/>
          <p:cNvGrpSpPr/>
          <p:nvPr/>
        </p:nvGrpSpPr>
        <p:grpSpPr>
          <a:xfrm>
            <a:off x="457347" y="468297"/>
            <a:ext cx="431074" cy="431074"/>
            <a:chOff x="974706" y="2467173"/>
            <a:chExt cx="738900" cy="738900"/>
          </a:xfrm>
        </p:grpSpPr>
        <p:sp>
          <p:nvSpPr>
            <p:cNvPr id="583" name="Google Shape;583;p78"/>
            <p:cNvSpPr/>
            <p:nvPr/>
          </p:nvSpPr>
          <p:spPr>
            <a:xfrm>
              <a:off x="974706" y="2467173"/>
              <a:ext cx="738900" cy="738900"/>
            </a:xfrm>
            <a:prstGeom prst="ellipse">
              <a:avLst/>
            </a:prstGeom>
            <a:solidFill>
              <a:srgbClr val="EA9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4" name="Google Shape;584;p78"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585" name="Google Shape;585;p78"/>
          <p:cNvSpPr txBox="1"/>
          <p:nvPr/>
        </p:nvSpPr>
        <p:spPr>
          <a:xfrm>
            <a:off x="501450" y="1081750"/>
            <a:ext cx="74838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Prácticas de agrupamiento</a:t>
            </a:r>
            <a:endParaRPr b="1" i="0" sz="4000" u="none" cap="none" strike="noStrike">
              <a:solidFill>
                <a:schemeClr val="dk1"/>
              </a:solidFill>
              <a:latin typeface="DM Sans"/>
              <a:ea typeface="DM Sans"/>
              <a:cs typeface="DM Sans"/>
              <a:sym typeface="DM Sans"/>
            </a:endParaRPr>
          </a:p>
        </p:txBody>
      </p:sp>
      <p:pic>
        <p:nvPicPr>
          <p:cNvPr id="586" name="Google Shape;586;p78"/>
          <p:cNvPicPr preferRelativeResize="0"/>
          <p:nvPr/>
        </p:nvPicPr>
        <p:blipFill rotWithShape="1">
          <a:blip r:embed="rId4">
            <a:alphaModFix/>
          </a:blip>
          <a:srcRect b="0" l="0" r="0" t="0"/>
          <a:stretch/>
        </p:blipFill>
        <p:spPr>
          <a:xfrm>
            <a:off x="7811413" y="4692275"/>
            <a:ext cx="1150750" cy="267575"/>
          </a:xfrm>
          <a:prstGeom prst="rect">
            <a:avLst/>
          </a:prstGeom>
          <a:noFill/>
          <a:ln>
            <a:noFill/>
          </a:ln>
        </p:spPr>
      </p:pic>
      <p:sp>
        <p:nvSpPr>
          <p:cNvPr id="587" name="Google Shape;587;p78"/>
          <p:cNvSpPr txBox="1"/>
          <p:nvPr/>
        </p:nvSpPr>
        <p:spPr>
          <a:xfrm>
            <a:off x="549525" y="2025150"/>
            <a:ext cx="8117400" cy="2886000"/>
          </a:xfrm>
          <a:prstGeom prst="rect">
            <a:avLst/>
          </a:prstGeom>
          <a:noFill/>
          <a:ln>
            <a:noFill/>
          </a:ln>
        </p:spPr>
        <p:txBody>
          <a:bodyPr anchorCtr="0" anchor="t" bIns="91425" lIns="91425" spcFirstLastPara="1" rIns="91425" wrap="square" tIns="91425">
            <a:spAutoFit/>
          </a:bodyPr>
          <a:lstStyle/>
          <a:p>
            <a:pPr indent="0" lvl="0" marL="0" marR="38100" rtl="0" algn="l">
              <a:lnSpc>
                <a:spcPct val="100000"/>
              </a:lnSpc>
              <a:spcBef>
                <a:spcPts val="0"/>
              </a:spcBef>
              <a:spcAft>
                <a:spcPts val="0"/>
              </a:spcAft>
              <a:buClr>
                <a:schemeClr val="dk1"/>
              </a:buClr>
              <a:buSzPts val="2100"/>
              <a:buFont typeface="Arial"/>
              <a:buNone/>
            </a:pPr>
            <a:r>
              <a:rPr b="0" i="0" lang="es-AR" sz="1350" u="none" cap="none" strike="noStrike">
                <a:solidFill>
                  <a:srgbClr val="000000"/>
                </a:solidFill>
                <a:latin typeface="DM Sans"/>
                <a:ea typeface="DM Sans"/>
                <a:cs typeface="DM Sans"/>
                <a:sym typeface="DM Sans"/>
              </a:rPr>
              <a:t>Partiendo de la tabla, debes determinar qué resultado obtendrás, implementando las consultas de la diapositiva siguiente.</a:t>
            </a:r>
            <a:endParaRPr b="0" i="0" sz="1350" u="none" cap="none" strike="noStrike">
              <a:solidFill>
                <a:srgbClr val="000000"/>
              </a:solidFill>
              <a:latin typeface="DM Sans"/>
              <a:ea typeface="DM Sans"/>
              <a:cs typeface="DM Sans"/>
              <a:sym typeface="DM Sans"/>
            </a:endParaRPr>
          </a:p>
          <a:p>
            <a:pPr indent="0" lvl="0" marL="0" marR="38100" rtl="0" algn="l">
              <a:lnSpc>
                <a:spcPct val="100000"/>
              </a:lnSpc>
              <a:spcBef>
                <a:spcPts val="0"/>
              </a:spcBef>
              <a:spcAft>
                <a:spcPts val="0"/>
              </a:spcAft>
              <a:buClr>
                <a:schemeClr val="dk1"/>
              </a:buClr>
              <a:buSzPts val="2100"/>
              <a:buFont typeface="Arial"/>
              <a:buNone/>
            </a:pPr>
            <a:r>
              <a:rPr b="0" i="0" lang="es-AR" sz="1350" u="none" cap="none" strike="noStrike">
                <a:solidFill>
                  <a:srgbClr val="000000"/>
                </a:solidFill>
                <a:latin typeface="DM Sans"/>
                <a:ea typeface="DM Sans"/>
                <a:cs typeface="DM Sans"/>
                <a:sym typeface="DM Sans"/>
              </a:rPr>
              <a:t>Comentaremos los resultados en la clase, a través del sistema de chat.</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SELECT * FROM commentary ORDER BY id_system_user desc;</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SELECT * FROM commentary ORDER BY id_system_user LIMIT 3;</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SELECT COUNT(id_system_user ) AS comments, id_system_user </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FROM commentary GROUP BY id_system_user ;</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SELECT COUNT(id_system_user ) AS comments, id_system_user </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FROM commentary </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GROUP BY id_system_user </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AutoNum type="arabicPeriod"/>
            </a:pPr>
            <a:r>
              <a:rPr b="0" i="0" lang="es-AR" sz="1350" u="none" cap="none" strike="noStrike">
                <a:solidFill>
                  <a:srgbClr val="000000"/>
                </a:solidFill>
                <a:latin typeface="DM Sans"/>
                <a:ea typeface="DM Sans"/>
                <a:cs typeface="DM Sans"/>
                <a:sym typeface="DM Sans"/>
              </a:rPr>
              <a:t>HAVING comments &gt; 2;</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p:txBody>
      </p:sp>
      <p:sp>
        <p:nvSpPr>
          <p:cNvPr id="588" name="Google Shape;588;p78"/>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ACTIVIDAD EN CLASE</a:t>
            </a:r>
            <a:endParaRPr b="0" i="0" sz="1400" u="none" cap="none" strike="noStrike">
              <a:solidFill>
                <a:srgbClr val="000000"/>
              </a:solidFill>
              <a:latin typeface="DM Sans"/>
              <a:ea typeface="DM Sans"/>
              <a:cs typeface="DM Sans"/>
              <a:sym typeface="DM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4"/>
          <p:cNvSpPr/>
          <p:nvPr/>
        </p:nvSpPr>
        <p:spPr>
          <a:xfrm>
            <a:off x="588525" y="701375"/>
            <a:ext cx="296100" cy="1209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34"/>
          <p:cNvSpPr txBox="1"/>
          <p:nvPr/>
        </p:nvSpPr>
        <p:spPr>
          <a:xfrm>
            <a:off x="884625"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MAPA DE CONCEPTOS</a:t>
            </a:r>
            <a:endParaRPr b="0" i="0" sz="1400" u="none" cap="none" strike="noStrike">
              <a:solidFill>
                <a:srgbClr val="000000"/>
              </a:solidFill>
              <a:latin typeface="DM Sans"/>
              <a:ea typeface="DM Sans"/>
              <a:cs typeface="DM Sans"/>
              <a:sym typeface="DM Sans"/>
            </a:endParaRPr>
          </a:p>
        </p:txBody>
      </p:sp>
      <p:sp>
        <p:nvSpPr>
          <p:cNvPr id="181" name="Google Shape;181;p34"/>
          <p:cNvSpPr/>
          <p:nvPr/>
        </p:nvSpPr>
        <p:spPr>
          <a:xfrm>
            <a:off x="588525" y="3108705"/>
            <a:ext cx="1399200" cy="5802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FFFFFF"/>
                </a:solidFill>
                <a:latin typeface="DM Sans"/>
                <a:ea typeface="DM Sans"/>
                <a:cs typeface="DM Sans"/>
                <a:sym typeface="DM Sans"/>
              </a:rPr>
              <a:t>Diseño Centrado en el Usuario</a:t>
            </a:r>
            <a:endParaRPr b="0" i="0" sz="1200" u="none" cap="none" strike="noStrike">
              <a:solidFill>
                <a:srgbClr val="FFFFFF"/>
              </a:solidFill>
              <a:latin typeface="DM Sans"/>
              <a:ea typeface="DM Sans"/>
              <a:cs typeface="DM Sans"/>
              <a:sym typeface="DM Sans"/>
            </a:endParaRPr>
          </a:p>
        </p:txBody>
      </p:sp>
      <p:sp>
        <p:nvSpPr>
          <p:cNvPr id="182" name="Google Shape;182;p34"/>
          <p:cNvSpPr/>
          <p:nvPr/>
        </p:nvSpPr>
        <p:spPr>
          <a:xfrm>
            <a:off x="4310631" y="1453689"/>
            <a:ext cx="1596900" cy="5802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Interacción</a:t>
            </a:r>
            <a:endParaRPr b="0" i="0" sz="1200" u="none" cap="none" strike="noStrike">
              <a:solidFill>
                <a:srgbClr val="222222"/>
              </a:solidFill>
              <a:latin typeface="DM Sans"/>
              <a:ea typeface="DM Sans"/>
              <a:cs typeface="DM Sans"/>
              <a:sym typeface="DM Sans"/>
            </a:endParaRPr>
          </a:p>
        </p:txBody>
      </p:sp>
      <p:sp>
        <p:nvSpPr>
          <p:cNvPr id="183" name="Google Shape;183;p34"/>
          <p:cNvSpPr/>
          <p:nvPr/>
        </p:nvSpPr>
        <p:spPr>
          <a:xfrm>
            <a:off x="588525" y="1453684"/>
            <a:ext cx="1399200" cy="5802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FFFFFF"/>
                </a:solidFill>
                <a:latin typeface="DM Sans"/>
                <a:ea typeface="DM Sans"/>
                <a:cs typeface="DM Sans"/>
                <a:sym typeface="DM Sans"/>
              </a:rPr>
              <a:t>UX</a:t>
            </a:r>
            <a:endParaRPr b="0" i="0" sz="1200" u="none" cap="none" strike="noStrike">
              <a:solidFill>
                <a:srgbClr val="FFFFFF"/>
              </a:solidFill>
              <a:latin typeface="DM Sans"/>
              <a:ea typeface="DM Sans"/>
              <a:cs typeface="DM Sans"/>
              <a:sym typeface="DM Sans"/>
            </a:endParaRPr>
          </a:p>
        </p:txBody>
      </p:sp>
      <p:sp>
        <p:nvSpPr>
          <p:cNvPr id="184" name="Google Shape;184;p34"/>
          <p:cNvSpPr/>
          <p:nvPr/>
        </p:nvSpPr>
        <p:spPr>
          <a:xfrm>
            <a:off x="588525" y="3966822"/>
            <a:ext cx="1399200" cy="580200"/>
          </a:xfrm>
          <a:prstGeom prst="rect">
            <a:avLst/>
          </a:prstGeom>
          <a:solidFill>
            <a:srgbClr val="27282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FFFFFF"/>
                </a:solidFill>
                <a:latin typeface="DM Sans"/>
                <a:ea typeface="DM Sans"/>
                <a:cs typeface="DM Sans"/>
                <a:sym typeface="DM Sans"/>
              </a:rPr>
              <a:t>UI</a:t>
            </a:r>
            <a:endParaRPr b="0" i="0" sz="1200" u="none" cap="none" strike="noStrike">
              <a:solidFill>
                <a:srgbClr val="FFFFFF"/>
              </a:solidFill>
              <a:latin typeface="DM Sans"/>
              <a:ea typeface="DM Sans"/>
              <a:cs typeface="DM Sans"/>
              <a:sym typeface="DM Sans"/>
            </a:endParaRPr>
          </a:p>
        </p:txBody>
      </p:sp>
      <p:cxnSp>
        <p:nvCxnSpPr>
          <p:cNvPr id="185" name="Google Shape;185;p34"/>
          <p:cNvCxnSpPr>
            <a:stCxn id="181" idx="2"/>
            <a:endCxn id="184" idx="0"/>
          </p:cNvCxnSpPr>
          <p:nvPr/>
        </p:nvCxnSpPr>
        <p:spPr>
          <a:xfrm>
            <a:off x="1288125" y="3688905"/>
            <a:ext cx="0" cy="277800"/>
          </a:xfrm>
          <a:prstGeom prst="straightConnector1">
            <a:avLst/>
          </a:prstGeom>
          <a:noFill/>
          <a:ln cap="flat" cmpd="sng" w="9525">
            <a:solidFill>
              <a:srgbClr val="CCCCCC"/>
            </a:solidFill>
            <a:prstDash val="solid"/>
            <a:round/>
            <a:headEnd len="med" w="med" type="oval"/>
            <a:tailEnd len="med" w="med" type="oval"/>
          </a:ln>
        </p:spPr>
      </p:cxnSp>
      <p:cxnSp>
        <p:nvCxnSpPr>
          <p:cNvPr id="186" name="Google Shape;186;p34"/>
          <p:cNvCxnSpPr>
            <a:stCxn id="181" idx="0"/>
            <a:endCxn id="183" idx="2"/>
          </p:cNvCxnSpPr>
          <p:nvPr/>
        </p:nvCxnSpPr>
        <p:spPr>
          <a:xfrm rot="10800000">
            <a:off x="1288125" y="2033805"/>
            <a:ext cx="0" cy="1074900"/>
          </a:xfrm>
          <a:prstGeom prst="straightConnector1">
            <a:avLst/>
          </a:prstGeom>
          <a:noFill/>
          <a:ln cap="flat" cmpd="sng" w="9525">
            <a:solidFill>
              <a:srgbClr val="CCCCCC"/>
            </a:solidFill>
            <a:prstDash val="solid"/>
            <a:round/>
            <a:headEnd len="med" w="med" type="oval"/>
            <a:tailEnd len="med" w="med" type="oval"/>
          </a:ln>
        </p:spPr>
      </p:cxnSp>
      <p:sp>
        <p:nvSpPr>
          <p:cNvPr id="187" name="Google Shape;187;p34"/>
          <p:cNvSpPr/>
          <p:nvPr/>
        </p:nvSpPr>
        <p:spPr>
          <a:xfrm>
            <a:off x="2910955" y="3263538"/>
            <a:ext cx="1399200" cy="2706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Analizar</a:t>
            </a:r>
            <a:endParaRPr b="0" i="0" sz="1200" u="none" cap="none" strike="noStrike">
              <a:solidFill>
                <a:srgbClr val="222222"/>
              </a:solidFill>
              <a:latin typeface="DM Sans"/>
              <a:ea typeface="DM Sans"/>
              <a:cs typeface="DM Sans"/>
              <a:sym typeface="DM Sans"/>
            </a:endParaRPr>
          </a:p>
        </p:txBody>
      </p:sp>
      <p:sp>
        <p:nvSpPr>
          <p:cNvPr id="188" name="Google Shape;188;p34"/>
          <p:cNvSpPr/>
          <p:nvPr/>
        </p:nvSpPr>
        <p:spPr>
          <a:xfrm>
            <a:off x="4606466" y="3263532"/>
            <a:ext cx="1399200" cy="2706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Diseñar</a:t>
            </a:r>
            <a:endParaRPr b="0" i="0" sz="1200" u="none" cap="none" strike="noStrike">
              <a:solidFill>
                <a:srgbClr val="222222"/>
              </a:solidFill>
              <a:latin typeface="DM Sans"/>
              <a:ea typeface="DM Sans"/>
              <a:cs typeface="DM Sans"/>
              <a:sym typeface="DM Sans"/>
            </a:endParaRPr>
          </a:p>
        </p:txBody>
      </p:sp>
      <p:sp>
        <p:nvSpPr>
          <p:cNvPr id="189" name="Google Shape;189;p34"/>
          <p:cNvSpPr/>
          <p:nvPr/>
        </p:nvSpPr>
        <p:spPr>
          <a:xfrm>
            <a:off x="6301977" y="3263548"/>
            <a:ext cx="1399200" cy="270600"/>
          </a:xfrm>
          <a:prstGeom prst="rect">
            <a:avLst/>
          </a:prstGeom>
          <a:solidFill>
            <a:schemeClr val="lt1"/>
          </a:solid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Validar</a:t>
            </a:r>
            <a:endParaRPr b="0" i="0" sz="1200" u="none" cap="none" strike="noStrike">
              <a:solidFill>
                <a:srgbClr val="222222"/>
              </a:solidFill>
              <a:latin typeface="DM Sans"/>
              <a:ea typeface="DM Sans"/>
              <a:cs typeface="DM Sans"/>
              <a:sym typeface="DM Sans"/>
            </a:endParaRPr>
          </a:p>
        </p:txBody>
      </p:sp>
      <p:sp>
        <p:nvSpPr>
          <p:cNvPr id="190" name="Google Shape;190;p34"/>
          <p:cNvSpPr/>
          <p:nvPr/>
        </p:nvSpPr>
        <p:spPr>
          <a:xfrm>
            <a:off x="4310631" y="746975"/>
            <a:ext cx="1596900" cy="580200"/>
          </a:xfrm>
          <a:prstGeom prst="rect">
            <a:avLst/>
          </a:prstGeom>
          <a:solidFill>
            <a:srgbClr val="393B4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chemeClr val="lt1"/>
                </a:solidFill>
                <a:latin typeface="DM Sans"/>
                <a:ea typeface="DM Sans"/>
                <a:cs typeface="DM Sans"/>
                <a:sym typeface="DM Sans"/>
              </a:rPr>
              <a:t>Usabilidad</a:t>
            </a:r>
            <a:endParaRPr b="0" i="0" sz="1200" u="none" cap="none" strike="noStrike">
              <a:solidFill>
                <a:schemeClr val="lt1"/>
              </a:solidFill>
              <a:latin typeface="DM Sans"/>
              <a:ea typeface="DM Sans"/>
              <a:cs typeface="DM Sans"/>
              <a:sym typeface="DM Sans"/>
            </a:endParaRPr>
          </a:p>
        </p:txBody>
      </p:sp>
      <p:sp>
        <p:nvSpPr>
          <p:cNvPr id="191" name="Google Shape;191;p34"/>
          <p:cNvSpPr/>
          <p:nvPr/>
        </p:nvSpPr>
        <p:spPr>
          <a:xfrm>
            <a:off x="4310631" y="2160397"/>
            <a:ext cx="1596900" cy="580200"/>
          </a:xfrm>
          <a:prstGeom prst="rect">
            <a:avLst/>
          </a:prstGeom>
          <a:noFill/>
          <a:ln cap="flat" cmpd="sng" w="9525">
            <a:solidFill>
              <a:srgbClr val="393B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Factores que</a:t>
            </a:r>
            <a:br>
              <a:rPr b="0" i="0" lang="es-AR" sz="1200" u="none" cap="none" strike="noStrike">
                <a:solidFill>
                  <a:srgbClr val="222222"/>
                </a:solidFill>
                <a:latin typeface="DM Sans"/>
                <a:ea typeface="DM Sans"/>
                <a:cs typeface="DM Sans"/>
                <a:sym typeface="DM Sans"/>
              </a:rPr>
            </a:br>
            <a:r>
              <a:rPr b="0" i="0" lang="es-AR" sz="1200" u="none" cap="none" strike="noStrike">
                <a:solidFill>
                  <a:srgbClr val="222222"/>
                </a:solidFill>
                <a:latin typeface="DM Sans"/>
                <a:ea typeface="DM Sans"/>
                <a:cs typeface="DM Sans"/>
                <a:sym typeface="DM Sans"/>
              </a:rPr>
              <a:t>construye UX</a:t>
            </a:r>
            <a:endParaRPr b="0" i="0" sz="1200" u="none" cap="none" strike="noStrike">
              <a:solidFill>
                <a:srgbClr val="222222"/>
              </a:solidFill>
              <a:latin typeface="DM Sans"/>
              <a:ea typeface="DM Sans"/>
              <a:cs typeface="DM Sans"/>
              <a:sym typeface="DM Sans"/>
            </a:endParaRPr>
          </a:p>
        </p:txBody>
      </p:sp>
      <p:cxnSp>
        <p:nvCxnSpPr>
          <p:cNvPr id="192" name="Google Shape;192;p34"/>
          <p:cNvCxnSpPr>
            <a:stCxn id="183" idx="3"/>
            <a:endCxn id="190" idx="1"/>
          </p:cNvCxnSpPr>
          <p:nvPr/>
        </p:nvCxnSpPr>
        <p:spPr>
          <a:xfrm flipH="1" rot="10800000">
            <a:off x="1987725" y="1036984"/>
            <a:ext cx="2322900" cy="706800"/>
          </a:xfrm>
          <a:prstGeom prst="bentConnector3">
            <a:avLst>
              <a:gd fmla="val 50002" name="adj1"/>
            </a:avLst>
          </a:prstGeom>
          <a:noFill/>
          <a:ln cap="flat" cmpd="sng" w="9525">
            <a:solidFill>
              <a:srgbClr val="CCCCCC"/>
            </a:solidFill>
            <a:prstDash val="solid"/>
            <a:round/>
            <a:headEnd len="sm" w="sm" type="none"/>
            <a:tailEnd len="med" w="med" type="oval"/>
          </a:ln>
        </p:spPr>
      </p:cxnSp>
      <p:cxnSp>
        <p:nvCxnSpPr>
          <p:cNvPr id="193" name="Google Shape;193;p34"/>
          <p:cNvCxnSpPr>
            <a:stCxn id="183" idx="3"/>
            <a:endCxn id="182" idx="1"/>
          </p:cNvCxnSpPr>
          <p:nvPr/>
        </p:nvCxnSpPr>
        <p:spPr>
          <a:xfrm>
            <a:off x="1987725" y="1743784"/>
            <a:ext cx="2322900" cy="600"/>
          </a:xfrm>
          <a:prstGeom prst="bentConnector3">
            <a:avLst>
              <a:gd fmla="val 50002" name="adj1"/>
            </a:avLst>
          </a:prstGeom>
          <a:noFill/>
          <a:ln cap="flat" cmpd="sng" w="9525">
            <a:solidFill>
              <a:srgbClr val="CCCCCC"/>
            </a:solidFill>
            <a:prstDash val="solid"/>
            <a:round/>
            <a:headEnd len="sm" w="sm" type="none"/>
            <a:tailEnd len="med" w="med" type="oval"/>
          </a:ln>
        </p:spPr>
      </p:cxnSp>
      <p:cxnSp>
        <p:nvCxnSpPr>
          <p:cNvPr id="194" name="Google Shape;194;p34"/>
          <p:cNvCxnSpPr>
            <a:stCxn id="183" idx="3"/>
            <a:endCxn id="191" idx="1"/>
          </p:cNvCxnSpPr>
          <p:nvPr/>
        </p:nvCxnSpPr>
        <p:spPr>
          <a:xfrm>
            <a:off x="1987725" y="1743784"/>
            <a:ext cx="2322900" cy="706800"/>
          </a:xfrm>
          <a:prstGeom prst="bentConnector3">
            <a:avLst>
              <a:gd fmla="val 50002" name="adj1"/>
            </a:avLst>
          </a:prstGeom>
          <a:noFill/>
          <a:ln cap="flat" cmpd="sng" w="9525">
            <a:solidFill>
              <a:srgbClr val="CCCCCC"/>
            </a:solidFill>
            <a:prstDash val="solid"/>
            <a:round/>
            <a:headEnd len="sm" w="sm" type="none"/>
            <a:tailEnd len="med" w="med" type="oval"/>
          </a:ln>
        </p:spPr>
      </p:cxnSp>
      <p:cxnSp>
        <p:nvCxnSpPr>
          <p:cNvPr id="195" name="Google Shape;195;p34"/>
          <p:cNvCxnSpPr>
            <a:stCxn id="181" idx="3"/>
            <a:endCxn id="187" idx="1"/>
          </p:cNvCxnSpPr>
          <p:nvPr/>
        </p:nvCxnSpPr>
        <p:spPr>
          <a:xfrm>
            <a:off x="1987725" y="3398805"/>
            <a:ext cx="923100" cy="0"/>
          </a:xfrm>
          <a:prstGeom prst="straightConnector1">
            <a:avLst/>
          </a:prstGeom>
          <a:noFill/>
          <a:ln cap="flat" cmpd="sng" w="9525">
            <a:solidFill>
              <a:srgbClr val="CCCCCC"/>
            </a:solidFill>
            <a:prstDash val="solid"/>
            <a:round/>
            <a:headEnd len="sm" w="sm" type="none"/>
            <a:tailEnd len="med" w="med" type="oval"/>
          </a:ln>
        </p:spPr>
      </p:cxnSp>
      <p:cxnSp>
        <p:nvCxnSpPr>
          <p:cNvPr id="196" name="Google Shape;196;p34"/>
          <p:cNvCxnSpPr>
            <a:stCxn id="187" idx="3"/>
            <a:endCxn id="188" idx="1"/>
          </p:cNvCxnSpPr>
          <p:nvPr/>
        </p:nvCxnSpPr>
        <p:spPr>
          <a:xfrm>
            <a:off x="4310155" y="3398838"/>
            <a:ext cx="296400" cy="0"/>
          </a:xfrm>
          <a:prstGeom prst="straightConnector1">
            <a:avLst/>
          </a:prstGeom>
          <a:noFill/>
          <a:ln cap="flat" cmpd="sng" w="9525">
            <a:solidFill>
              <a:srgbClr val="CCCCCC"/>
            </a:solidFill>
            <a:prstDash val="solid"/>
            <a:round/>
            <a:headEnd len="med" w="med" type="oval"/>
            <a:tailEnd len="med" w="med" type="oval"/>
          </a:ln>
        </p:spPr>
      </p:cxnSp>
      <p:cxnSp>
        <p:nvCxnSpPr>
          <p:cNvPr id="197" name="Google Shape;197;p34"/>
          <p:cNvCxnSpPr>
            <a:stCxn id="188" idx="3"/>
            <a:endCxn id="189" idx="1"/>
          </p:cNvCxnSpPr>
          <p:nvPr/>
        </p:nvCxnSpPr>
        <p:spPr>
          <a:xfrm>
            <a:off x="6005666" y="3398832"/>
            <a:ext cx="296400" cy="0"/>
          </a:xfrm>
          <a:prstGeom prst="straightConnector1">
            <a:avLst/>
          </a:prstGeom>
          <a:noFill/>
          <a:ln cap="flat" cmpd="sng" w="9525">
            <a:solidFill>
              <a:srgbClr val="CCCCCC"/>
            </a:solidFill>
            <a:prstDash val="solid"/>
            <a:round/>
            <a:headEnd len="med" w="med" type="oval"/>
            <a:tailEnd len="med" w="med" type="oval"/>
          </a:ln>
        </p:spPr>
      </p:cxnSp>
      <p:pic>
        <p:nvPicPr>
          <p:cNvPr id="198" name="Google Shape;198;p34"/>
          <p:cNvPicPr preferRelativeResize="0"/>
          <p:nvPr/>
        </p:nvPicPr>
        <p:blipFill rotWithShape="1">
          <a:blip r:embed="rId3">
            <a:alphaModFix/>
          </a:blip>
          <a:srcRect b="0" l="0" r="0" t="0"/>
          <a:stretch/>
        </p:blipFill>
        <p:spPr>
          <a:xfrm>
            <a:off x="5124299" y="3845449"/>
            <a:ext cx="363550" cy="307200"/>
          </a:xfrm>
          <a:prstGeom prst="rect">
            <a:avLst/>
          </a:prstGeom>
          <a:noFill/>
          <a:ln>
            <a:noFill/>
          </a:ln>
        </p:spPr>
      </p:pic>
      <p:sp>
        <p:nvSpPr>
          <p:cNvPr id="199" name="Google Shape;199;p34"/>
          <p:cNvSpPr/>
          <p:nvPr/>
        </p:nvSpPr>
        <p:spPr>
          <a:xfrm>
            <a:off x="4606466" y="4256882"/>
            <a:ext cx="1399200" cy="270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AR" sz="1200" u="none" cap="none" strike="noStrike">
                <a:solidFill>
                  <a:srgbClr val="222222"/>
                </a:solidFill>
                <a:latin typeface="DM Sans"/>
                <a:ea typeface="DM Sans"/>
                <a:cs typeface="DM Sans"/>
                <a:sym typeface="DM Sans"/>
              </a:rPr>
              <a:t>Iterar</a:t>
            </a:r>
            <a:endParaRPr b="0" i="0" sz="1200" u="none" cap="none" strike="noStrike">
              <a:solidFill>
                <a:srgbClr val="222222"/>
              </a:solidFill>
              <a:latin typeface="DM Sans"/>
              <a:ea typeface="DM Sans"/>
              <a:cs typeface="DM Sans"/>
              <a:sym typeface="DM Sans"/>
            </a:endParaRPr>
          </a:p>
        </p:txBody>
      </p:sp>
      <p:cxnSp>
        <p:nvCxnSpPr>
          <p:cNvPr id="200" name="Google Shape;200;p34"/>
          <p:cNvCxnSpPr/>
          <p:nvPr/>
        </p:nvCxnSpPr>
        <p:spPr>
          <a:xfrm flipH="1" rot="10800000">
            <a:off x="2926475" y="4256875"/>
            <a:ext cx="4805100" cy="600"/>
          </a:xfrm>
          <a:prstGeom prst="straightConnector1">
            <a:avLst/>
          </a:prstGeom>
          <a:noFill/>
          <a:ln cap="flat" cmpd="sng" w="9525">
            <a:solidFill>
              <a:srgbClr val="CCCCCC"/>
            </a:solidFill>
            <a:prstDash val="solid"/>
            <a:round/>
            <a:headEnd len="sm" w="sm" type="none"/>
            <a:tailEnd len="sm" w="sm" type="none"/>
          </a:ln>
        </p:spPr>
      </p:cxnSp>
      <p:pic>
        <p:nvPicPr>
          <p:cNvPr id="201" name="Google Shape;201;p34" title="ícono de mapa de contenidos"/>
          <p:cNvPicPr preferRelativeResize="0"/>
          <p:nvPr/>
        </p:nvPicPr>
        <p:blipFill rotWithShape="1">
          <a:blip r:embed="rId4">
            <a:alphaModFix/>
          </a:blip>
          <a:srcRect b="0" l="0" r="0" t="0"/>
          <a:stretch/>
        </p:blipFill>
        <p:spPr>
          <a:xfrm>
            <a:off x="586275" y="533519"/>
            <a:ext cx="300599" cy="300618"/>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79"/>
          <p:cNvSpPr txBox="1"/>
          <p:nvPr/>
        </p:nvSpPr>
        <p:spPr>
          <a:xfrm>
            <a:off x="457350" y="1908175"/>
            <a:ext cx="3834600" cy="290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rgbClr val="000000"/>
                </a:solidFill>
                <a:latin typeface="DM Sans"/>
                <a:ea typeface="DM Sans"/>
                <a:cs typeface="DM Sans"/>
                <a:sym typeface="DM Sans"/>
              </a:rPr>
              <a:t>Consigna</a:t>
            </a:r>
            <a:endParaRPr b="1" i="0" sz="1350" u="none" cap="none" strike="noStrike">
              <a:solidFill>
                <a:srgbClr val="000000"/>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999999"/>
                </a:solidFill>
                <a:latin typeface="DM Sans"/>
                <a:ea typeface="DM Sans"/>
                <a:cs typeface="DM Sans"/>
                <a:sym typeface="DM Sans"/>
              </a:rPr>
              <a:t>Diseñar el modelo entidad-relación de al menos dos de las temáticas elegidas para el proyecto final.</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800"/>
              </a:spcBef>
              <a:spcAft>
                <a:spcPts val="0"/>
              </a:spcAft>
              <a:buClr>
                <a:srgbClr val="000000"/>
              </a:buClr>
              <a:buSzPts val="1350"/>
              <a:buFont typeface="Arial"/>
              <a:buNone/>
            </a:pPr>
            <a:r>
              <a:rPr b="1" i="0" lang="es-AR" sz="1350" u="none" cap="none" strike="noStrike">
                <a:solidFill>
                  <a:srgbClr val="000000"/>
                </a:solidFill>
                <a:latin typeface="DM Sans"/>
                <a:ea typeface="DM Sans"/>
                <a:cs typeface="DM Sans"/>
                <a:sym typeface="DM Sans"/>
              </a:rPr>
              <a:t>Aspectos a incluir</a:t>
            </a:r>
            <a:endParaRPr b="1" i="0" sz="1350" u="none" cap="none" strike="noStrike">
              <a:solidFill>
                <a:srgbClr val="000000"/>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999999"/>
                </a:solidFill>
                <a:latin typeface="DM Sans"/>
                <a:ea typeface="DM Sans"/>
                <a:cs typeface="DM Sans"/>
                <a:sym typeface="DM Sans"/>
              </a:rPr>
              <a:t>Definir al menos cinco tablas</a:t>
            </a:r>
            <a:endParaRPr b="0" i="0" sz="1350" u="none" cap="none" strike="noStrike">
              <a:solidFill>
                <a:srgbClr val="999999"/>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999999"/>
                </a:solidFill>
                <a:latin typeface="DM Sans"/>
                <a:ea typeface="DM Sans"/>
                <a:cs typeface="DM Sans"/>
                <a:sym typeface="DM Sans"/>
              </a:rPr>
              <a:t>Crear el diagrama de entidad-relación con todos sus componentes:</a:t>
            </a:r>
            <a:endParaRPr b="0" i="0" sz="1350" u="none" cap="none" strike="noStrike">
              <a:solidFill>
                <a:srgbClr val="999999"/>
              </a:solidFill>
              <a:latin typeface="DM Sans"/>
              <a:ea typeface="DM Sans"/>
              <a:cs typeface="DM Sans"/>
              <a:sym typeface="DM Sans"/>
            </a:endParaRPr>
          </a:p>
          <a:p>
            <a:pPr indent="-298450" lvl="1" marL="914400" marR="0" rtl="0" algn="l">
              <a:lnSpc>
                <a:spcPct val="100000"/>
              </a:lnSpc>
              <a:spcBef>
                <a:spcPts val="0"/>
              </a:spcBef>
              <a:spcAft>
                <a:spcPts val="0"/>
              </a:spcAft>
              <a:buClr>
                <a:srgbClr val="EA90FF"/>
              </a:buClr>
              <a:buSzPts val="1100"/>
              <a:buFont typeface="DM Sans"/>
              <a:buChar char="✓"/>
            </a:pPr>
            <a:r>
              <a:rPr b="0" i="0" lang="es-AR" sz="1350" u="none" cap="none" strike="noStrike">
                <a:solidFill>
                  <a:srgbClr val="999999"/>
                </a:solidFill>
                <a:latin typeface="DM Sans"/>
                <a:ea typeface="DM Sans"/>
                <a:cs typeface="DM Sans"/>
                <a:sym typeface="DM Sans"/>
              </a:rPr>
              <a:t>Entidades</a:t>
            </a:r>
            <a:endParaRPr b="0" i="0" sz="1350" u="none" cap="none" strike="noStrike">
              <a:solidFill>
                <a:srgbClr val="999999"/>
              </a:solidFill>
              <a:latin typeface="DM Sans"/>
              <a:ea typeface="DM Sans"/>
              <a:cs typeface="DM Sans"/>
              <a:sym typeface="DM Sans"/>
            </a:endParaRPr>
          </a:p>
          <a:p>
            <a:pPr indent="-298450" lvl="1" marL="914400" marR="0" rtl="0" algn="l">
              <a:lnSpc>
                <a:spcPct val="100000"/>
              </a:lnSpc>
              <a:spcBef>
                <a:spcPts val="0"/>
              </a:spcBef>
              <a:spcAft>
                <a:spcPts val="0"/>
              </a:spcAft>
              <a:buClr>
                <a:srgbClr val="EA90FF"/>
              </a:buClr>
              <a:buSzPts val="1100"/>
              <a:buFont typeface="DM Sans"/>
              <a:buChar char="✓"/>
            </a:pPr>
            <a:r>
              <a:rPr b="0" i="0" lang="es-AR" sz="1350" u="none" cap="none" strike="noStrike">
                <a:solidFill>
                  <a:srgbClr val="999999"/>
                </a:solidFill>
                <a:latin typeface="DM Sans"/>
                <a:ea typeface="DM Sans"/>
                <a:cs typeface="DM Sans"/>
                <a:sym typeface="DM Sans"/>
              </a:rPr>
              <a:t>Acciones de relacionamiento</a:t>
            </a:r>
            <a:endParaRPr b="0" i="0" sz="1350" u="none" cap="none" strike="noStrike">
              <a:solidFill>
                <a:srgbClr val="999999"/>
              </a:solidFill>
              <a:latin typeface="DM Sans"/>
              <a:ea typeface="DM Sans"/>
              <a:cs typeface="DM Sans"/>
              <a:sym typeface="DM Sans"/>
            </a:endParaRPr>
          </a:p>
          <a:p>
            <a:pPr indent="-298450" lvl="1" marL="914400" marR="0" rtl="0" algn="l">
              <a:lnSpc>
                <a:spcPct val="100000"/>
              </a:lnSpc>
              <a:spcBef>
                <a:spcPts val="0"/>
              </a:spcBef>
              <a:spcAft>
                <a:spcPts val="0"/>
              </a:spcAft>
              <a:buClr>
                <a:srgbClr val="EA90FF"/>
              </a:buClr>
              <a:buSzPts val="1100"/>
              <a:buFont typeface="DM Sans"/>
              <a:buChar char="✓"/>
            </a:pPr>
            <a:r>
              <a:rPr b="0" i="0" lang="es-AR" sz="1350" u="none" cap="none" strike="noStrike">
                <a:solidFill>
                  <a:srgbClr val="999999"/>
                </a:solidFill>
                <a:latin typeface="DM Sans"/>
                <a:ea typeface="DM Sans"/>
                <a:cs typeface="DM Sans"/>
                <a:sym typeface="DM Sans"/>
              </a:rPr>
              <a:t>Tipos de relación</a:t>
            </a:r>
            <a:endParaRPr b="0" i="0" sz="1350" u="none" cap="none" strike="noStrike">
              <a:solidFill>
                <a:srgbClr val="999999"/>
              </a:solidFill>
              <a:latin typeface="DM Sans"/>
              <a:ea typeface="DM Sans"/>
              <a:cs typeface="DM Sans"/>
              <a:sym typeface="DM Sans"/>
            </a:endParaRPr>
          </a:p>
          <a:p>
            <a:pPr indent="-298450" lvl="1" marL="914400" marR="0" rtl="0" algn="l">
              <a:lnSpc>
                <a:spcPct val="100000"/>
              </a:lnSpc>
              <a:spcBef>
                <a:spcPts val="0"/>
              </a:spcBef>
              <a:spcAft>
                <a:spcPts val="0"/>
              </a:spcAft>
              <a:buClr>
                <a:srgbClr val="EA90FF"/>
              </a:buClr>
              <a:buSzPts val="1100"/>
              <a:buFont typeface="DM Sans"/>
              <a:buChar char="✓"/>
            </a:pPr>
            <a:r>
              <a:rPr b="0" i="0" lang="es-AR" sz="1350" u="none" cap="none" strike="noStrike">
                <a:solidFill>
                  <a:srgbClr val="999999"/>
                </a:solidFill>
                <a:latin typeface="DM Sans"/>
                <a:ea typeface="DM Sans"/>
                <a:cs typeface="DM Sans"/>
                <a:sym typeface="DM Sans"/>
              </a:rPr>
              <a:t>Campos clave</a:t>
            </a:r>
            <a:endParaRPr b="0" i="0" sz="1350" u="sng" cap="none" strike="noStrike">
              <a:solidFill>
                <a:srgbClr val="83AEFB"/>
              </a:solidFill>
              <a:latin typeface="DM Sans"/>
              <a:ea typeface="DM Sans"/>
              <a:cs typeface="DM Sans"/>
              <a:sym typeface="DM Sans"/>
            </a:endParaRPr>
          </a:p>
        </p:txBody>
      </p:sp>
      <p:pic>
        <p:nvPicPr>
          <p:cNvPr id="594" name="Google Shape;594;p79"/>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595" name="Google Shape;595;p79"/>
          <p:cNvSpPr txBox="1"/>
          <p:nvPr/>
        </p:nvSpPr>
        <p:spPr>
          <a:xfrm>
            <a:off x="4527575" y="1908175"/>
            <a:ext cx="3834600" cy="1559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rgbClr val="000000"/>
                </a:solidFill>
                <a:latin typeface="DM Sans"/>
                <a:ea typeface="DM Sans"/>
                <a:cs typeface="DM Sans"/>
                <a:sym typeface="DM Sans"/>
              </a:rPr>
              <a:t>Sugerencias</a:t>
            </a:r>
            <a:endParaRPr b="1"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1000"/>
              </a:spcBef>
              <a:spcAft>
                <a:spcPts val="0"/>
              </a:spcAft>
              <a:buClr>
                <a:srgbClr val="EA90FF"/>
              </a:buClr>
              <a:buSzPts val="1350"/>
              <a:buFont typeface="DM Sans"/>
              <a:buChar char="✓"/>
            </a:pPr>
            <a:r>
              <a:rPr b="0" i="0" lang="es-AR" sz="1350" u="none" cap="none" strike="noStrike">
                <a:solidFill>
                  <a:srgbClr val="999999"/>
                </a:solidFill>
                <a:latin typeface="DM Sans"/>
                <a:ea typeface="DM Sans"/>
                <a:cs typeface="DM Sans"/>
                <a:sym typeface="DM Sans"/>
              </a:rPr>
              <a:t>En caso de ser un archivo en línea, activar permisos de acceso.</a:t>
            </a:r>
            <a:endParaRPr b="0" i="0" sz="1350" u="none" cap="none" strike="noStrike">
              <a:solidFill>
                <a:srgbClr val="999999"/>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999999"/>
                </a:solidFill>
                <a:latin typeface="DM Sans"/>
                <a:ea typeface="DM Sans"/>
                <a:cs typeface="DM Sans"/>
                <a:sym typeface="DM Sans"/>
              </a:rPr>
              <a:t>Utilizar como guía la práctica y el desafío genérico de la clase.</a:t>
            </a:r>
            <a:endParaRPr b="0" i="0" sz="1350" u="none" cap="none" strike="noStrike">
              <a:solidFill>
                <a:srgbClr val="999999"/>
              </a:solidFill>
              <a:latin typeface="DM Sans"/>
              <a:ea typeface="DM Sans"/>
              <a:cs typeface="DM Sans"/>
              <a:sym typeface="DM Sans"/>
            </a:endParaRPr>
          </a:p>
        </p:txBody>
      </p:sp>
      <p:sp>
        <p:nvSpPr>
          <p:cNvPr id="596" name="Google Shape;596;p79"/>
          <p:cNvSpPr txBox="1"/>
          <p:nvPr/>
        </p:nvSpPr>
        <p:spPr>
          <a:xfrm>
            <a:off x="457350" y="1034325"/>
            <a:ext cx="731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rgbClr val="000000"/>
                </a:solidFill>
                <a:latin typeface="DM Sans"/>
                <a:ea typeface="DM Sans"/>
                <a:cs typeface="DM Sans"/>
                <a:sym typeface="DM Sans"/>
              </a:rPr>
              <a:t>Diagrama entidad-relación</a:t>
            </a:r>
            <a:endParaRPr b="1" i="0" sz="4000" u="none" cap="none" strike="noStrike">
              <a:solidFill>
                <a:srgbClr val="000000"/>
              </a:solidFill>
              <a:latin typeface="DM Sans"/>
              <a:ea typeface="DM Sans"/>
              <a:cs typeface="DM Sans"/>
              <a:sym typeface="DM Sans"/>
            </a:endParaRPr>
          </a:p>
        </p:txBody>
      </p:sp>
      <p:sp>
        <p:nvSpPr>
          <p:cNvPr id="597" name="Google Shape;597;p79"/>
          <p:cNvSpPr/>
          <p:nvPr/>
        </p:nvSpPr>
        <p:spPr>
          <a:xfrm>
            <a:off x="494250" y="513525"/>
            <a:ext cx="1605600" cy="310800"/>
          </a:xfrm>
          <a:prstGeom prst="roundRect">
            <a:avLst>
              <a:gd fmla="val 16667" name="adj"/>
            </a:avLst>
          </a:prstGeom>
          <a:solidFill>
            <a:srgbClr val="ADCA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AR" sz="1350" u="none" cap="none" strike="noStrike">
                <a:solidFill>
                  <a:srgbClr val="000000"/>
                </a:solidFill>
                <a:latin typeface="DM Sans"/>
                <a:ea typeface="DM Sans"/>
                <a:cs typeface="DM Sans"/>
                <a:sym typeface="DM Sans"/>
              </a:rPr>
              <a:t>       1era práctica</a:t>
            </a:r>
            <a:endParaRPr b="0" i="0" sz="1400" u="none" cap="none" strike="noStrike">
              <a:solidFill>
                <a:srgbClr val="000000"/>
              </a:solidFill>
              <a:latin typeface="DM Sans"/>
              <a:ea typeface="DM Sans"/>
              <a:cs typeface="DM Sans"/>
              <a:sym typeface="DM Sans"/>
            </a:endParaRPr>
          </a:p>
        </p:txBody>
      </p:sp>
      <p:sp>
        <p:nvSpPr>
          <p:cNvPr id="598" name="Google Shape;598;p79"/>
          <p:cNvSpPr/>
          <p:nvPr/>
        </p:nvSpPr>
        <p:spPr>
          <a:xfrm>
            <a:off x="2189225" y="513525"/>
            <a:ext cx="2154000" cy="310800"/>
          </a:xfrm>
          <a:prstGeom prst="roundRect">
            <a:avLst>
              <a:gd fmla="val 16667" name="adj"/>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AR" sz="1350" u="none" cap="none" strike="noStrike">
                <a:solidFill>
                  <a:srgbClr val="000000"/>
                </a:solidFill>
                <a:latin typeface="DM Sans"/>
                <a:ea typeface="DM Sans"/>
                <a:cs typeface="DM Sans"/>
                <a:sym typeface="DM Sans"/>
              </a:rPr>
              <a:t>       </a:t>
            </a:r>
            <a:r>
              <a:rPr b="1" i="0" lang="es-AR" sz="1350" u="none" cap="none" strike="noStrike">
                <a:solidFill>
                  <a:srgbClr val="000000"/>
                </a:solidFill>
                <a:latin typeface="DM Sans"/>
                <a:ea typeface="DM Sans"/>
                <a:cs typeface="DM Sans"/>
                <a:sym typeface="DM Sans"/>
              </a:rPr>
              <a:t>1era </a:t>
            </a:r>
            <a:r>
              <a:rPr b="0" i="0" lang="es-AR" sz="1350" u="none" cap="none" strike="noStrike">
                <a:solidFill>
                  <a:srgbClr val="000000"/>
                </a:solidFill>
                <a:latin typeface="DM Sans"/>
                <a:ea typeface="DM Sans"/>
                <a:cs typeface="DM Sans"/>
                <a:sym typeface="DM Sans"/>
              </a:rPr>
              <a:t>Preentrega</a:t>
            </a:r>
            <a:endParaRPr b="0" i="0" sz="1400" u="none" cap="none" strike="noStrike">
              <a:solidFill>
                <a:srgbClr val="000000"/>
              </a:solidFill>
              <a:latin typeface="DM Sans"/>
              <a:ea typeface="DM Sans"/>
              <a:cs typeface="DM Sans"/>
              <a:sym typeface="DM Sans"/>
            </a:endParaRPr>
          </a:p>
        </p:txBody>
      </p:sp>
      <p:pic>
        <p:nvPicPr>
          <p:cNvPr id="599" name="Google Shape;599;p79" title="ícono de proyecto final"/>
          <p:cNvPicPr preferRelativeResize="0"/>
          <p:nvPr/>
        </p:nvPicPr>
        <p:blipFill rotWithShape="1">
          <a:blip r:embed="rId4">
            <a:alphaModFix/>
          </a:blip>
          <a:srcRect b="0" l="0" r="0" t="0"/>
          <a:stretch/>
        </p:blipFill>
        <p:spPr>
          <a:xfrm>
            <a:off x="2243275" y="534638"/>
            <a:ext cx="268525" cy="268550"/>
          </a:xfrm>
          <a:prstGeom prst="rect">
            <a:avLst/>
          </a:prstGeom>
          <a:noFill/>
          <a:ln>
            <a:noFill/>
          </a:ln>
        </p:spPr>
      </p:pic>
      <p:pic>
        <p:nvPicPr>
          <p:cNvPr id="600" name="Google Shape;600;p79" title="ícono de desafío entregable"/>
          <p:cNvPicPr preferRelativeResize="0"/>
          <p:nvPr/>
        </p:nvPicPr>
        <p:blipFill rotWithShape="1">
          <a:blip r:embed="rId5">
            <a:alphaModFix/>
          </a:blip>
          <a:srcRect b="0" l="0" r="0" t="0"/>
          <a:stretch/>
        </p:blipFill>
        <p:spPr>
          <a:xfrm>
            <a:off x="574725" y="543474"/>
            <a:ext cx="250925" cy="250925"/>
          </a:xfrm>
          <a:prstGeom prst="rect">
            <a:avLst/>
          </a:prstGeom>
          <a:noFill/>
          <a:ln>
            <a:noFill/>
          </a:ln>
        </p:spPr>
      </p:pic>
      <p:cxnSp>
        <p:nvCxnSpPr>
          <p:cNvPr id="601" name="Google Shape;601;p79"/>
          <p:cNvCxnSpPr/>
          <p:nvPr/>
        </p:nvCxnSpPr>
        <p:spPr>
          <a:xfrm>
            <a:off x="494250" y="952500"/>
            <a:ext cx="7063200" cy="0"/>
          </a:xfrm>
          <a:prstGeom prst="straightConnector1">
            <a:avLst/>
          </a:prstGeom>
          <a:noFill/>
          <a:ln cap="flat" cmpd="sng" w="9525">
            <a:solidFill>
              <a:srgbClr val="595959"/>
            </a:solidFill>
            <a:prstDash val="solid"/>
            <a:round/>
            <a:headEnd len="sm" w="sm" type="none"/>
            <a:tailEnd len="sm" w="sm" type="none"/>
          </a:ln>
        </p:spPr>
      </p:cxn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80"/>
          <p:cNvSpPr txBox="1"/>
          <p:nvPr/>
        </p:nvSpPr>
        <p:spPr>
          <a:xfrm>
            <a:off x="501450" y="899375"/>
            <a:ext cx="731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Recursos multimedia</a:t>
            </a:r>
            <a:endParaRPr b="1" i="0" sz="4000" u="none" cap="none" strike="noStrike">
              <a:solidFill>
                <a:schemeClr val="dk1"/>
              </a:solidFill>
              <a:latin typeface="DM Sans"/>
              <a:ea typeface="DM Sans"/>
              <a:cs typeface="DM Sans"/>
              <a:sym typeface="DM Sans"/>
            </a:endParaRPr>
          </a:p>
        </p:txBody>
      </p:sp>
      <p:grpSp>
        <p:nvGrpSpPr>
          <p:cNvPr id="607" name="Google Shape;607;p80"/>
          <p:cNvGrpSpPr/>
          <p:nvPr/>
        </p:nvGrpSpPr>
        <p:grpSpPr>
          <a:xfrm>
            <a:off x="457358" y="468285"/>
            <a:ext cx="431074" cy="431074"/>
            <a:chOff x="4202550" y="994173"/>
            <a:chExt cx="738900" cy="738900"/>
          </a:xfrm>
        </p:grpSpPr>
        <p:sp>
          <p:nvSpPr>
            <p:cNvPr id="608" name="Google Shape;608;p80"/>
            <p:cNvSpPr/>
            <p:nvPr/>
          </p:nvSpPr>
          <p:spPr>
            <a:xfrm>
              <a:off x="4202550" y="99417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609" name="Google Shape;609;p80" title="ícono de material ampliado"/>
            <p:cNvPicPr preferRelativeResize="0"/>
            <p:nvPr/>
          </p:nvPicPr>
          <p:blipFill rotWithShape="1">
            <a:blip r:embed="rId3">
              <a:alphaModFix/>
            </a:blip>
            <a:srcRect b="0" l="0" r="0" t="0"/>
            <a:stretch/>
          </p:blipFill>
          <p:spPr>
            <a:xfrm>
              <a:off x="4346688" y="1138325"/>
              <a:ext cx="450600" cy="450600"/>
            </a:xfrm>
            <a:prstGeom prst="rect">
              <a:avLst/>
            </a:prstGeom>
            <a:noFill/>
            <a:ln>
              <a:noFill/>
            </a:ln>
          </p:spPr>
        </p:pic>
      </p:grpSp>
      <p:sp>
        <p:nvSpPr>
          <p:cNvPr id="610" name="Google Shape;610;p80"/>
          <p:cNvSpPr txBox="1"/>
          <p:nvPr/>
        </p:nvSpPr>
        <p:spPr>
          <a:xfrm>
            <a:off x="930550" y="468275"/>
            <a:ext cx="3199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AR" sz="1600" u="none" cap="none" strike="noStrike">
                <a:solidFill>
                  <a:schemeClr val="dk1"/>
                </a:solidFill>
                <a:latin typeface="DM Sans"/>
                <a:ea typeface="DM Sans"/>
                <a:cs typeface="DM Sans"/>
                <a:sym typeface="DM Sans"/>
              </a:rPr>
              <a:t>MATERIAL AMPLIADO</a:t>
            </a:r>
            <a:endParaRPr b="0" i="0" sz="1400" u="none" cap="none" strike="noStrike">
              <a:solidFill>
                <a:srgbClr val="000000"/>
              </a:solidFill>
              <a:latin typeface="DM Sans"/>
              <a:ea typeface="DM Sans"/>
              <a:cs typeface="DM Sans"/>
              <a:sym typeface="DM Sans"/>
            </a:endParaRPr>
          </a:p>
        </p:txBody>
      </p:sp>
      <p:sp>
        <p:nvSpPr>
          <p:cNvPr id="611" name="Google Shape;611;p80"/>
          <p:cNvSpPr txBox="1"/>
          <p:nvPr/>
        </p:nvSpPr>
        <p:spPr>
          <a:xfrm>
            <a:off x="457350" y="1725800"/>
            <a:ext cx="6890400" cy="9465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chemeClr val="accent4"/>
              </a:buClr>
              <a:buSzPts val="1350"/>
              <a:buFont typeface="Arial"/>
              <a:buChar char="✓"/>
            </a:pPr>
            <a:r>
              <a:rPr b="0" i="0" lang="es-AR" sz="1350" u="sng" cap="none" strike="noStrike">
                <a:solidFill>
                  <a:schemeClr val="hlink"/>
                </a:solidFill>
                <a:latin typeface="DM Sans"/>
                <a:ea typeface="DM Sans"/>
                <a:cs typeface="DM Sans"/>
                <a:sym typeface="DM Sans"/>
                <a:hlinkClick r:id="rId4"/>
              </a:rPr>
              <a:t>Artículo de opinión:</a:t>
            </a:r>
            <a:r>
              <a:rPr b="0" i="0" lang="es-AR" sz="1800" u="sng" cap="none" strike="noStrike">
                <a:solidFill>
                  <a:schemeClr val="hlink"/>
                </a:solidFill>
                <a:latin typeface="Helvetica Neue Light"/>
                <a:ea typeface="Helvetica Neue Light"/>
                <a:cs typeface="Helvetica Neue Light"/>
                <a:sym typeface="Helvetica Neue Light"/>
                <a:hlinkClick r:id="rId5"/>
              </a:rPr>
              <a:t> </a:t>
            </a:r>
            <a:r>
              <a:rPr b="0" i="0" lang="es-AR" sz="1350" u="sng" cap="none" strike="noStrike">
                <a:solidFill>
                  <a:schemeClr val="hlink"/>
                </a:solidFill>
                <a:latin typeface="DM Sans"/>
                <a:ea typeface="DM Sans"/>
                <a:cs typeface="DM Sans"/>
                <a:sym typeface="DM Sans"/>
                <a:hlinkClick r:id="rId6"/>
              </a:rPr>
              <a:t>7 razones para aprender SQL</a:t>
            </a:r>
            <a:r>
              <a:rPr b="0" i="0" lang="es-AR" sz="1800" u="none" cap="none" strike="noStrike">
                <a:solidFill>
                  <a:schemeClr val="dk1"/>
                </a:solidFill>
                <a:latin typeface="Helvetica Neue Light"/>
                <a:ea typeface="Helvetica Neue Light"/>
                <a:cs typeface="Helvetica Neue Light"/>
                <a:sym typeface="Helvetica Neue Light"/>
              </a:rPr>
              <a:t> </a:t>
            </a:r>
            <a:r>
              <a:rPr b="1" i="0" lang="es-AR" sz="1350" u="none" cap="none" strike="noStrike">
                <a:solidFill>
                  <a:srgbClr val="999999"/>
                </a:solidFill>
                <a:latin typeface="DM Sans"/>
                <a:ea typeface="DM Sans"/>
                <a:cs typeface="DM Sans"/>
                <a:sym typeface="DM Sans"/>
              </a:rPr>
              <a:t>| CampusMPV.es</a:t>
            </a:r>
            <a:endParaRPr b="0" i="0" sz="1800" u="none" cap="none" strike="noStrike">
              <a:solidFill>
                <a:schemeClr val="dk1"/>
              </a:solidFill>
              <a:latin typeface="Helvetica Neue Light"/>
              <a:ea typeface="Helvetica Neue Light"/>
              <a:cs typeface="Helvetica Neue Light"/>
              <a:sym typeface="Helvetica Neue Light"/>
            </a:endParaRPr>
          </a:p>
          <a:p>
            <a:pPr indent="-314325" lvl="0" marL="457200" marR="0" rtl="0" algn="l">
              <a:lnSpc>
                <a:spcPct val="100000"/>
              </a:lnSpc>
              <a:spcBef>
                <a:spcPts val="0"/>
              </a:spcBef>
              <a:spcAft>
                <a:spcPts val="0"/>
              </a:spcAft>
              <a:buClr>
                <a:schemeClr val="accent4"/>
              </a:buClr>
              <a:buSzPts val="1350"/>
              <a:buFont typeface="Arial"/>
              <a:buChar char="✓"/>
            </a:pPr>
            <a:r>
              <a:rPr b="0" i="0" lang="es-AR" sz="1350" u="sng" cap="none" strike="noStrike">
                <a:solidFill>
                  <a:schemeClr val="hlink"/>
                </a:solidFill>
                <a:latin typeface="DM Sans"/>
                <a:ea typeface="DM Sans"/>
                <a:cs typeface="DM Sans"/>
                <a:sym typeface="DM Sans"/>
                <a:hlinkClick r:id="rId7"/>
              </a:rPr>
              <a:t>Artículo:</a:t>
            </a:r>
            <a:r>
              <a:rPr b="0" i="0" lang="es-AR" sz="1800" u="sng" cap="none" strike="noStrike">
                <a:solidFill>
                  <a:schemeClr val="hlink"/>
                </a:solidFill>
                <a:latin typeface="Helvetica Neue Light"/>
                <a:ea typeface="Helvetica Neue Light"/>
                <a:cs typeface="Helvetica Neue Light"/>
                <a:sym typeface="Helvetica Neue Light"/>
                <a:hlinkClick r:id="rId8"/>
              </a:rPr>
              <a:t> </a:t>
            </a:r>
            <a:r>
              <a:rPr b="0" i="0" lang="es-AR" sz="1350" u="sng" cap="none" strike="noStrike">
                <a:solidFill>
                  <a:schemeClr val="hlink"/>
                </a:solidFill>
                <a:latin typeface="DM Sans"/>
                <a:ea typeface="DM Sans"/>
                <a:cs typeface="DM Sans"/>
                <a:sym typeface="DM Sans"/>
                <a:hlinkClick r:id="rId9"/>
              </a:rPr>
              <a:t>5 Bases de datos para la empresa</a:t>
            </a:r>
            <a:r>
              <a:rPr b="0" i="0" lang="es-AR" sz="1800" u="none" cap="none" strike="noStrike">
                <a:solidFill>
                  <a:schemeClr val="dk1"/>
                </a:solidFill>
                <a:latin typeface="Helvetica Neue Light"/>
                <a:ea typeface="Helvetica Neue Light"/>
                <a:cs typeface="Helvetica Neue Light"/>
                <a:sym typeface="Helvetica Neue Light"/>
              </a:rPr>
              <a:t> </a:t>
            </a:r>
            <a:r>
              <a:rPr b="1" i="0" lang="es-AR" sz="1350" u="none" cap="none" strike="noStrike">
                <a:solidFill>
                  <a:srgbClr val="999999"/>
                </a:solidFill>
                <a:latin typeface="DM Sans"/>
                <a:ea typeface="DM Sans"/>
                <a:cs typeface="DM Sans"/>
                <a:sym typeface="DM Sans"/>
              </a:rPr>
              <a:t>| Francisco Palazón</a:t>
            </a:r>
            <a:endParaRPr b="0" i="0" sz="1800" u="none" cap="none" strike="noStrike">
              <a:solidFill>
                <a:schemeClr val="dk1"/>
              </a:solidFill>
              <a:latin typeface="Helvetica Neue Light"/>
              <a:ea typeface="Helvetica Neue Light"/>
              <a:cs typeface="Helvetica Neue Light"/>
              <a:sym typeface="Helvetica Neue Light"/>
            </a:endParaRPr>
          </a:p>
          <a:p>
            <a:pPr indent="-314325" lvl="0" marL="457200" marR="0" rtl="0" algn="l">
              <a:lnSpc>
                <a:spcPct val="100000"/>
              </a:lnSpc>
              <a:spcBef>
                <a:spcPts val="0"/>
              </a:spcBef>
              <a:spcAft>
                <a:spcPts val="0"/>
              </a:spcAft>
              <a:buClr>
                <a:schemeClr val="accent4"/>
              </a:buClr>
              <a:buSzPts val="1350"/>
              <a:buFont typeface="Helvetica Neue"/>
              <a:buChar char="✓"/>
            </a:pPr>
            <a:r>
              <a:rPr b="0" i="0" lang="es-AR" sz="1350" u="sng" cap="none" strike="noStrike">
                <a:solidFill>
                  <a:schemeClr val="hlink"/>
                </a:solidFill>
                <a:latin typeface="DM Sans"/>
                <a:ea typeface="DM Sans"/>
                <a:cs typeface="DM Sans"/>
                <a:sym typeface="DM Sans"/>
                <a:hlinkClick r:id="rId10"/>
              </a:rPr>
              <a:t>Practicar SQL</a:t>
            </a:r>
            <a:r>
              <a:rPr b="1" i="0" lang="es-AR" sz="1350" u="none" cap="none" strike="noStrike">
                <a:solidFill>
                  <a:srgbClr val="999999"/>
                </a:solidFill>
                <a:latin typeface="DM Sans"/>
                <a:ea typeface="DM Sans"/>
                <a:cs typeface="DM Sans"/>
                <a:sym typeface="DM Sans"/>
              </a:rPr>
              <a:t> | w3schools</a:t>
            </a:r>
            <a:endParaRPr b="0" i="0" sz="1350" u="none" cap="none" strike="noStrike">
              <a:solidFill>
                <a:srgbClr val="000000"/>
              </a:solidFill>
              <a:latin typeface="DM Sans"/>
              <a:ea typeface="DM Sans"/>
              <a:cs typeface="DM Sans"/>
              <a:sym typeface="DM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81"/>
          <p:cNvSpPr txBox="1"/>
          <p:nvPr/>
        </p:nvSpPr>
        <p:spPr>
          <a:xfrm>
            <a:off x="2382900" y="2171550"/>
            <a:ext cx="43782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000"/>
              <a:buFont typeface="Arial"/>
              <a:buNone/>
            </a:pPr>
            <a:r>
              <a:rPr b="1" i="0" lang="es-AR" sz="4000" u="none" cap="none" strike="noStrike">
                <a:solidFill>
                  <a:srgbClr val="FFFFFF"/>
                </a:solidFill>
                <a:latin typeface="DM Sans"/>
                <a:ea typeface="DM Sans"/>
                <a:cs typeface="DM Sans"/>
                <a:sym typeface="DM Sans"/>
              </a:rPr>
              <a:t>Muchas gracias</a:t>
            </a:r>
            <a:r>
              <a:rPr b="1" i="0" lang="es-AR" sz="4000" u="none" cap="none" strike="noStrike">
                <a:solidFill>
                  <a:srgbClr val="EAFF6A"/>
                </a:solidFill>
                <a:latin typeface="DM Sans"/>
                <a:ea typeface="DM Sans"/>
                <a:cs typeface="DM Sans"/>
                <a:sym typeface="DM Sans"/>
              </a:rPr>
              <a:t>.</a:t>
            </a:r>
            <a:endParaRPr b="0" i="0" sz="4000" u="none" cap="none" strike="noStrike">
              <a:solidFill>
                <a:srgbClr val="EAFF6A"/>
              </a:solidFill>
              <a:latin typeface="DM Sans"/>
              <a:ea typeface="DM Sans"/>
              <a:cs typeface="DM Sans"/>
              <a:sym typeface="DM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82"/>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1" i="0" lang="es-AR" sz="4000" u="none" cap="none" strike="noStrike">
                <a:solidFill>
                  <a:srgbClr val="EAFF6A"/>
                </a:solidFill>
                <a:latin typeface="Helvetica Neue"/>
                <a:ea typeface="Helvetica Neue"/>
                <a:cs typeface="Helvetica Neue"/>
                <a:sym typeface="Helvetica Neue"/>
              </a:rPr>
              <a:t>Resumen</a:t>
            </a:r>
            <a:r>
              <a:rPr b="1" i="0" lang="es-AR" sz="4000" u="none" cap="none" strike="noStrike">
                <a:solidFill>
                  <a:srgbClr val="DEFC52"/>
                </a:solidFill>
                <a:latin typeface="Helvetica Neue"/>
                <a:ea typeface="Helvetica Neue"/>
                <a:cs typeface="Helvetica Neue"/>
                <a:sym typeface="Helvetica Neue"/>
              </a:rPr>
              <a:t> </a:t>
            </a:r>
            <a:endParaRPr b="1" i="0" sz="4000" u="none" cap="none" strike="noStrike">
              <a:solidFill>
                <a:srgbClr val="DEFC52"/>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4000"/>
              <a:buFont typeface="Arial"/>
              <a:buNone/>
            </a:pPr>
            <a:r>
              <a:rPr b="1" i="0" lang="es-AR" sz="4000" u="none" cap="none" strike="noStrike">
                <a:solidFill>
                  <a:schemeClr val="lt1"/>
                </a:solidFill>
                <a:latin typeface="Helvetica Neue"/>
                <a:ea typeface="Helvetica Neue"/>
                <a:cs typeface="Helvetica Neue"/>
                <a:sym typeface="Helvetica Neue"/>
              </a:rPr>
              <a:t>de la clase hoy</a:t>
            </a:r>
            <a:endParaRPr b="0" i="0" sz="4000" u="none" cap="none" strike="noStrike">
              <a:solidFill>
                <a:schemeClr val="lt1"/>
              </a:solidFill>
              <a:latin typeface="Helvetica Neue Light"/>
              <a:ea typeface="Helvetica Neue Light"/>
              <a:cs typeface="Helvetica Neue Light"/>
              <a:sym typeface="Helvetica Neue Light"/>
            </a:endParaRPr>
          </a:p>
        </p:txBody>
      </p:sp>
      <p:sp>
        <p:nvSpPr>
          <p:cNvPr id="622" name="Google Shape;622;p82"/>
          <p:cNvSpPr txBox="1"/>
          <p:nvPr/>
        </p:nvSpPr>
        <p:spPr>
          <a:xfrm>
            <a:off x="2109143" y="2349963"/>
            <a:ext cx="4925700" cy="24090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FF6A"/>
              </a:buClr>
              <a:buSzPts val="1350"/>
              <a:buFont typeface="DM Sans"/>
              <a:buChar char="✓"/>
            </a:pPr>
            <a:r>
              <a:rPr b="0" i="0" lang="es-AR" sz="1350" u="none" cap="none" strike="noStrike">
                <a:solidFill>
                  <a:schemeClr val="lt1"/>
                </a:solidFill>
                <a:latin typeface="DM Sans"/>
                <a:ea typeface="DM Sans"/>
                <a:cs typeface="DM Sans"/>
                <a:sym typeface="DM Sans"/>
              </a:rPr>
              <a:t>El lenguaje SQL</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1000"/>
              </a:spcBef>
              <a:spcAft>
                <a:spcPts val="0"/>
              </a:spcAft>
              <a:buClr>
                <a:srgbClr val="EAFF6A"/>
              </a:buClr>
              <a:buSzPts val="1350"/>
              <a:buFont typeface="DM Sans"/>
              <a:buChar char="✓"/>
            </a:pPr>
            <a:r>
              <a:rPr b="0" i="0" lang="es-AR" sz="1350" u="none" cap="none" strike="noStrike">
                <a:solidFill>
                  <a:schemeClr val="lt1"/>
                </a:solidFill>
                <a:latin typeface="DM Sans"/>
                <a:ea typeface="DM Sans"/>
                <a:cs typeface="DM Sans"/>
                <a:sym typeface="DM Sans"/>
              </a:rPr>
              <a:t>SELECT, DISTINCT</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1000"/>
              </a:spcBef>
              <a:spcAft>
                <a:spcPts val="0"/>
              </a:spcAft>
              <a:buClr>
                <a:srgbClr val="EAFF6A"/>
              </a:buClr>
              <a:buSzPts val="1350"/>
              <a:buFont typeface="DM Sans"/>
              <a:buChar char="✓"/>
            </a:pPr>
            <a:r>
              <a:rPr b="0" i="0" lang="es-AR" sz="1350" u="none" cap="none" strike="noStrike">
                <a:solidFill>
                  <a:schemeClr val="lt1"/>
                </a:solidFill>
                <a:latin typeface="DM Sans"/>
                <a:ea typeface="DM Sans"/>
                <a:cs typeface="DM Sans"/>
                <a:sym typeface="DM Sans"/>
              </a:rPr>
              <a:t>Operadores de comparación</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1000"/>
              </a:spcBef>
              <a:spcAft>
                <a:spcPts val="0"/>
              </a:spcAft>
              <a:buClr>
                <a:srgbClr val="EAFF6A"/>
              </a:buClr>
              <a:buSzPts val="1350"/>
              <a:buFont typeface="DM Sans"/>
              <a:buChar char="✓"/>
            </a:pPr>
            <a:r>
              <a:rPr b="0" i="0" lang="es-AR" sz="1350" u="none" cap="none" strike="noStrike">
                <a:solidFill>
                  <a:schemeClr val="lt1"/>
                </a:solidFill>
                <a:latin typeface="DM Sans"/>
                <a:ea typeface="DM Sans"/>
                <a:cs typeface="DM Sans"/>
                <a:sym typeface="DM Sans"/>
              </a:rPr>
              <a:t>Sentencia WHERE</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1000"/>
              </a:spcBef>
              <a:spcAft>
                <a:spcPts val="0"/>
              </a:spcAft>
              <a:buClr>
                <a:srgbClr val="EAFF6A"/>
              </a:buClr>
              <a:buSzPts val="1350"/>
              <a:buFont typeface="DM Sans"/>
              <a:buChar char="✓"/>
            </a:pPr>
            <a:r>
              <a:rPr b="0" i="0" lang="es-AR" sz="1350" u="none" cap="none" strike="noStrike">
                <a:solidFill>
                  <a:schemeClr val="lt1"/>
                </a:solidFill>
                <a:latin typeface="DM Sans"/>
                <a:ea typeface="DM Sans"/>
                <a:cs typeface="DM Sans"/>
                <a:sym typeface="DM Sans"/>
              </a:rPr>
              <a:t>ORDER BY - LIMIT - HAVING</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1000"/>
              </a:spcBef>
              <a:spcAft>
                <a:spcPts val="0"/>
              </a:spcAft>
              <a:buClr>
                <a:srgbClr val="EAFF6A"/>
              </a:buClr>
              <a:buSzPts val="1350"/>
              <a:buFont typeface="DM Sans"/>
              <a:buChar char="✓"/>
            </a:pPr>
            <a:r>
              <a:rPr b="0" i="0" lang="es-AR" sz="1350" u="none" cap="none" strike="noStrike">
                <a:solidFill>
                  <a:schemeClr val="lt1"/>
                </a:solidFill>
                <a:latin typeface="DM Sans"/>
                <a:ea typeface="DM Sans"/>
                <a:cs typeface="DM Sans"/>
                <a:sym typeface="DM Sans"/>
              </a:rPr>
              <a:t>GROUP BY - Funciones de agrupación</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1000"/>
              </a:spcBef>
              <a:spcAft>
                <a:spcPts val="1000"/>
              </a:spcAft>
              <a:buClr>
                <a:srgbClr val="EAFF6A"/>
              </a:buClr>
              <a:buSzPts val="1350"/>
              <a:buFont typeface="DM Sans"/>
              <a:buChar char="✓"/>
            </a:pPr>
            <a:r>
              <a:rPr b="0" i="0" lang="es-AR" sz="1350" u="none" cap="none" strike="noStrike">
                <a:solidFill>
                  <a:schemeClr val="lt1"/>
                </a:solidFill>
                <a:latin typeface="DM Sans"/>
                <a:ea typeface="DM Sans"/>
                <a:cs typeface="DM Sans"/>
                <a:sym typeface="DM Sans"/>
              </a:rPr>
              <a:t>JOIN entre dos tablas</a:t>
            </a:r>
            <a:endParaRPr b="0" i="0" sz="1350" u="none" cap="none" strike="noStrike">
              <a:solidFill>
                <a:schemeClr val="lt1"/>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5"/>
          <p:cNvSpPr txBox="1"/>
          <p:nvPr/>
        </p:nvSpPr>
        <p:spPr>
          <a:xfrm>
            <a:off x="1445150" y="68882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AR" sz="3500" u="none" cap="none" strike="noStrike">
                <a:solidFill>
                  <a:srgbClr val="EAFF6A"/>
                </a:solidFill>
                <a:latin typeface="DM Sans"/>
                <a:ea typeface="DM Sans"/>
                <a:cs typeface="DM Sans"/>
                <a:sym typeface="DM Sans"/>
              </a:rPr>
              <a:t>Repaso</a:t>
            </a:r>
            <a:endParaRPr b="1" i="0" sz="3500" u="none" cap="none" strike="noStrike">
              <a:solidFill>
                <a:srgbClr val="EAFF6A"/>
              </a:solidFill>
              <a:latin typeface="DM Sans"/>
              <a:ea typeface="DM Sans"/>
              <a:cs typeface="DM Sans"/>
              <a:sym typeface="DM Sans"/>
            </a:endParaRPr>
          </a:p>
        </p:txBody>
      </p:sp>
      <p:grpSp>
        <p:nvGrpSpPr>
          <p:cNvPr id="207" name="Google Shape;207;p35"/>
          <p:cNvGrpSpPr/>
          <p:nvPr/>
        </p:nvGrpSpPr>
        <p:grpSpPr>
          <a:xfrm>
            <a:off x="473351" y="619523"/>
            <a:ext cx="738900" cy="738900"/>
            <a:chOff x="473351" y="619523"/>
            <a:chExt cx="738900" cy="738900"/>
          </a:xfrm>
        </p:grpSpPr>
        <p:sp>
          <p:nvSpPr>
            <p:cNvPr id="208" name="Google Shape;208;p35"/>
            <p:cNvSpPr/>
            <p:nvPr/>
          </p:nvSpPr>
          <p:spPr>
            <a:xfrm>
              <a:off x="473351" y="619523"/>
              <a:ext cx="738900" cy="738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9" name="Google Shape;209;p35" title="ícono de repas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210" name="Google Shape;210;p35"/>
          <p:cNvSpPr txBox="1"/>
          <p:nvPr/>
        </p:nvSpPr>
        <p:spPr>
          <a:xfrm>
            <a:off x="473350" y="1682450"/>
            <a:ext cx="3834600" cy="122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800"/>
              </a:spcAft>
              <a:buClr>
                <a:srgbClr val="000000"/>
              </a:buClr>
              <a:buSzPts val="1350"/>
              <a:buFont typeface="Arial"/>
              <a:buNone/>
            </a:pPr>
            <a:r>
              <a:rPr b="0" i="0" lang="es-AR" sz="1350" u="none" cap="none" strike="noStrike">
                <a:solidFill>
                  <a:schemeClr val="lt1"/>
                </a:solidFill>
                <a:latin typeface="DM Sans"/>
                <a:ea typeface="DM Sans"/>
                <a:cs typeface="DM Sans"/>
                <a:sym typeface="DM Sans"/>
              </a:rPr>
              <a:t>Aprendimos la definición de datos y conocimos cómo éstos se organizan en bases de datos relacionales, las cuales pueden ser representadas a partir de diagramas entidad-relación.</a:t>
            </a:r>
            <a:endParaRPr b="0" i="0" sz="1350" u="none" cap="none" strike="noStrike">
              <a:solidFill>
                <a:schemeClr val="lt1"/>
              </a:solidFill>
              <a:latin typeface="DM Sans"/>
              <a:ea typeface="DM Sans"/>
              <a:cs typeface="DM Sans"/>
              <a:sym typeface="DM Sans"/>
            </a:endParaRPr>
          </a:p>
        </p:txBody>
      </p:sp>
      <p:sp>
        <p:nvSpPr>
          <p:cNvPr id="211" name="Google Shape;211;p35"/>
          <p:cNvSpPr txBox="1"/>
          <p:nvPr/>
        </p:nvSpPr>
        <p:spPr>
          <a:xfrm>
            <a:off x="4527575" y="1682450"/>
            <a:ext cx="3834600" cy="1118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AR" sz="1350" u="none" cap="none" strike="noStrike">
                <a:solidFill>
                  <a:schemeClr val="lt1"/>
                </a:solidFill>
                <a:latin typeface="DM Sans"/>
                <a:ea typeface="DM Sans"/>
                <a:cs typeface="DM Sans"/>
                <a:sym typeface="DM Sans"/>
              </a:rPr>
              <a:t>¿Cómo gestionamos “operativamente hablando” la información que se encuentra en la misma?</a:t>
            </a:r>
            <a:endParaRPr b="1" i="0" sz="1350" u="none" cap="none" strike="noStrike">
              <a:solidFill>
                <a:schemeClr val="lt1"/>
              </a:solidFill>
              <a:latin typeface="DM Sans"/>
              <a:ea typeface="DM Sans"/>
              <a:cs typeface="DM Sans"/>
              <a:sym typeface="DM Sans"/>
            </a:endParaRPr>
          </a:p>
          <a:p>
            <a:pPr indent="0" lvl="0" marL="0" marR="0" rtl="0" algn="l">
              <a:lnSpc>
                <a:spcPct val="100000"/>
              </a:lnSpc>
              <a:spcBef>
                <a:spcPts val="800"/>
              </a:spcBef>
              <a:spcAft>
                <a:spcPts val="800"/>
              </a:spcAft>
              <a:buClr>
                <a:srgbClr val="000000"/>
              </a:buClr>
              <a:buSzPts val="1350"/>
              <a:buFont typeface="Arial"/>
              <a:buNone/>
            </a:pPr>
            <a:r>
              <a:t/>
            </a:r>
            <a:endParaRPr b="1" i="0" sz="1350" u="none" cap="none" strike="noStrike">
              <a:solidFill>
                <a:schemeClr val="lt1"/>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6"/>
          <p:cNvSpPr txBox="1"/>
          <p:nvPr/>
        </p:nvSpPr>
        <p:spPr>
          <a:xfrm>
            <a:off x="1404863" y="19413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chemeClr val="lt1"/>
                </a:solidFill>
                <a:latin typeface="DM Sans"/>
                <a:ea typeface="DM Sans"/>
                <a:cs typeface="DM Sans"/>
                <a:sym typeface="DM Sans"/>
              </a:rPr>
              <a:t>El lenguaje</a:t>
            </a:r>
            <a:endParaRPr b="1" i="0" sz="4000" u="none" cap="none" strike="noStrike">
              <a:solidFill>
                <a:schemeClr val="lt1"/>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AR" sz="4000" u="none" cap="none" strike="noStrike">
                <a:solidFill>
                  <a:srgbClr val="EAFF6A"/>
                </a:solidFill>
                <a:latin typeface="DM Sans"/>
                <a:ea typeface="DM Sans"/>
                <a:cs typeface="DM Sans"/>
                <a:sym typeface="DM Sans"/>
              </a:rPr>
              <a:t>SQL</a:t>
            </a:r>
            <a:endParaRPr b="1" i="0" sz="4000" u="none" cap="none" strike="noStrike">
              <a:solidFill>
                <a:srgbClr val="EAFF6A"/>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7"/>
          <p:cNvSpPr txBox="1"/>
          <p:nvPr/>
        </p:nvSpPr>
        <p:spPr>
          <a:xfrm>
            <a:off x="473350" y="619525"/>
            <a:ext cx="8141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¿Qué es el lenguaje SQL?</a:t>
            </a:r>
            <a:endParaRPr b="1" i="0" sz="4000" u="none" cap="none" strike="noStrike">
              <a:solidFill>
                <a:schemeClr val="dk1"/>
              </a:solidFill>
              <a:latin typeface="DM Sans"/>
              <a:ea typeface="DM Sans"/>
              <a:cs typeface="DM Sans"/>
              <a:sym typeface="DM Sans"/>
            </a:endParaRPr>
          </a:p>
        </p:txBody>
      </p:sp>
      <p:sp>
        <p:nvSpPr>
          <p:cNvPr id="222" name="Google Shape;222;p37"/>
          <p:cNvSpPr txBox="1"/>
          <p:nvPr/>
        </p:nvSpPr>
        <p:spPr>
          <a:xfrm>
            <a:off x="473350" y="1908175"/>
            <a:ext cx="3834600" cy="12237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Es un lenguaje de consultas estructuradas que responde a las siglas en inglés Structured Query Language.</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Nos permite acceder y manipular bases de datos.</a:t>
            </a:r>
            <a:endParaRPr b="0" i="0" sz="1350" u="none" cap="none" strike="noStrike">
              <a:solidFill>
                <a:srgbClr val="000000"/>
              </a:solidFill>
              <a:latin typeface="DM Sans"/>
              <a:ea typeface="DM Sans"/>
              <a:cs typeface="DM Sans"/>
              <a:sym typeface="DM Sans"/>
            </a:endParaRPr>
          </a:p>
        </p:txBody>
      </p:sp>
      <p:sp>
        <p:nvSpPr>
          <p:cNvPr id="223" name="Google Shape;223;p37"/>
          <p:cNvSpPr txBox="1"/>
          <p:nvPr/>
        </p:nvSpPr>
        <p:spPr>
          <a:xfrm>
            <a:off x="4527575" y="1908175"/>
            <a:ext cx="3834600" cy="8082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90FF"/>
              </a:buClr>
              <a:buSzPts val="1350"/>
              <a:buFont typeface="DM Sans"/>
              <a:buChar char="✓"/>
            </a:pPr>
            <a:r>
              <a:rPr b="0" i="0" lang="es-AR" sz="1350" u="none" cap="none" strike="noStrike">
                <a:solidFill>
                  <a:srgbClr val="000000"/>
                </a:solidFill>
                <a:latin typeface="DM Sans"/>
                <a:ea typeface="DM Sans"/>
                <a:cs typeface="DM Sans"/>
                <a:sym typeface="DM Sans"/>
              </a:rPr>
              <a:t>Es popular por su facilidad de uso y efectividad para convertir grandes volúmenes de datos en información útil.</a:t>
            </a:r>
            <a:endParaRPr b="0" i="0" sz="1350" u="none" cap="none" strike="noStrike">
              <a:solidFill>
                <a:srgbClr val="000000"/>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8"/>
          <p:cNvSpPr txBox="1"/>
          <p:nvPr/>
        </p:nvSpPr>
        <p:spPr>
          <a:xfrm>
            <a:off x="457725" y="1071050"/>
            <a:ext cx="4730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AR" sz="4000" u="none" cap="none" strike="noStrike">
                <a:solidFill>
                  <a:schemeClr val="dk1"/>
                </a:solidFill>
                <a:latin typeface="DM Sans"/>
                <a:ea typeface="DM Sans"/>
                <a:cs typeface="DM Sans"/>
                <a:sym typeface="DM Sans"/>
              </a:rPr>
              <a:t>¿Qué podemos hacer?</a:t>
            </a:r>
            <a:endParaRPr b="1" i="0" sz="4000" u="none" cap="none" strike="noStrike">
              <a:solidFill>
                <a:schemeClr val="dk1"/>
              </a:solidFill>
              <a:latin typeface="DM Sans"/>
              <a:ea typeface="DM Sans"/>
              <a:cs typeface="DM Sans"/>
              <a:sym typeface="DM Sans"/>
            </a:endParaRPr>
          </a:p>
        </p:txBody>
      </p:sp>
      <p:sp>
        <p:nvSpPr>
          <p:cNvPr id="229" name="Google Shape;229;p38"/>
          <p:cNvSpPr txBox="1"/>
          <p:nvPr/>
        </p:nvSpPr>
        <p:spPr>
          <a:xfrm>
            <a:off x="457725" y="2287825"/>
            <a:ext cx="4730100" cy="1431600"/>
          </a:xfrm>
          <a:prstGeom prst="rect">
            <a:avLst/>
          </a:prstGeom>
          <a:noFill/>
          <a:ln>
            <a:noFill/>
          </a:ln>
        </p:spPr>
        <p:txBody>
          <a:bodyPr anchorCtr="0" anchor="t" bIns="91425" lIns="91425" spcFirstLastPara="1" rIns="91425" wrap="square" tIns="91425">
            <a:spAutoFit/>
          </a:bodyPr>
          <a:lstStyle/>
          <a:p>
            <a:pPr indent="-314325" lvl="0" marL="457200" marR="38100" rtl="0" algn="l">
              <a:lnSpc>
                <a:spcPct val="100000"/>
              </a:lnSpc>
              <a:spcBef>
                <a:spcPts val="0"/>
              </a:spcBef>
              <a:spcAft>
                <a:spcPts val="0"/>
              </a:spcAft>
              <a:buClr>
                <a:srgbClr val="EA90FF"/>
              </a:buClr>
              <a:buSzPts val="1350"/>
              <a:buFont typeface="Helvetica Neue"/>
              <a:buChar char="✓"/>
            </a:pPr>
            <a:r>
              <a:rPr b="0" i="0" lang="es-AR" sz="1350" u="none" cap="none" strike="noStrike">
                <a:solidFill>
                  <a:srgbClr val="000000"/>
                </a:solidFill>
                <a:latin typeface="DM Sans"/>
                <a:ea typeface="DM Sans"/>
                <a:cs typeface="DM Sans"/>
                <a:sym typeface="DM Sans"/>
              </a:rPr>
              <a:t>Ejecutar consultas para recuperar datos. </a:t>
            </a:r>
            <a:endParaRPr b="0" i="0" sz="1350" u="none" cap="none" strike="noStrike">
              <a:solidFill>
                <a:srgbClr val="000000"/>
              </a:solidFill>
              <a:latin typeface="DM Sans"/>
              <a:ea typeface="DM Sans"/>
              <a:cs typeface="DM Sans"/>
              <a:sym typeface="DM Sans"/>
            </a:endParaRPr>
          </a:p>
          <a:p>
            <a:pPr indent="-314325" lvl="0" marL="457200" marR="38100" rtl="0" algn="l">
              <a:lnSpc>
                <a:spcPct val="100000"/>
              </a:lnSpc>
              <a:spcBef>
                <a:spcPts val="0"/>
              </a:spcBef>
              <a:spcAft>
                <a:spcPts val="0"/>
              </a:spcAft>
              <a:buClr>
                <a:srgbClr val="EA90FF"/>
              </a:buClr>
              <a:buSzPts val="1350"/>
              <a:buFont typeface="Helvetica Neue"/>
              <a:buChar char="✓"/>
            </a:pPr>
            <a:r>
              <a:rPr b="0" i="0" lang="es-AR" sz="1350" u="none" cap="none" strike="noStrike">
                <a:solidFill>
                  <a:srgbClr val="000000"/>
                </a:solidFill>
                <a:latin typeface="DM Sans"/>
                <a:ea typeface="DM Sans"/>
                <a:cs typeface="DM Sans"/>
                <a:sym typeface="DM Sans"/>
              </a:rPr>
              <a:t>Insertar, modificar y eliminar registros.</a:t>
            </a:r>
            <a:endParaRPr b="0" i="0" sz="1350" u="none" cap="none" strike="noStrike">
              <a:solidFill>
                <a:srgbClr val="000000"/>
              </a:solidFill>
              <a:latin typeface="DM Sans"/>
              <a:ea typeface="DM Sans"/>
              <a:cs typeface="DM Sans"/>
              <a:sym typeface="DM Sans"/>
            </a:endParaRPr>
          </a:p>
          <a:p>
            <a:pPr indent="-314325" lvl="0" marL="457200" marR="38100" rtl="0" algn="l">
              <a:lnSpc>
                <a:spcPct val="100000"/>
              </a:lnSpc>
              <a:spcBef>
                <a:spcPts val="0"/>
              </a:spcBef>
              <a:spcAft>
                <a:spcPts val="0"/>
              </a:spcAft>
              <a:buClr>
                <a:srgbClr val="EA90FF"/>
              </a:buClr>
              <a:buSzPts val="1350"/>
              <a:buFont typeface="Helvetica Neue"/>
              <a:buChar char="✓"/>
            </a:pPr>
            <a:r>
              <a:rPr b="0" i="0" lang="es-AR" sz="1350" u="none" cap="none" strike="noStrike">
                <a:solidFill>
                  <a:srgbClr val="000000"/>
                </a:solidFill>
                <a:latin typeface="DM Sans"/>
                <a:ea typeface="DM Sans"/>
                <a:cs typeface="DM Sans"/>
                <a:sym typeface="DM Sans"/>
              </a:rPr>
              <a:t>Crear bases de datos,  tablas, procedimientos o vistas.</a:t>
            </a:r>
            <a:endParaRPr b="0" i="0" sz="1350" u="none" cap="none" strike="noStrike">
              <a:solidFill>
                <a:srgbClr val="000000"/>
              </a:solidFill>
              <a:latin typeface="DM Sans"/>
              <a:ea typeface="DM Sans"/>
              <a:cs typeface="DM Sans"/>
              <a:sym typeface="DM Sans"/>
            </a:endParaRPr>
          </a:p>
          <a:p>
            <a:pPr indent="-314325" lvl="0" marL="457200" marR="38100" rtl="0" algn="l">
              <a:lnSpc>
                <a:spcPct val="100000"/>
              </a:lnSpc>
              <a:spcBef>
                <a:spcPts val="0"/>
              </a:spcBef>
              <a:spcAft>
                <a:spcPts val="0"/>
              </a:spcAft>
              <a:buClr>
                <a:srgbClr val="EA90FF"/>
              </a:buClr>
              <a:buSzPts val="1350"/>
              <a:buFont typeface="Helvetica Neue"/>
              <a:buChar char="✓"/>
            </a:pPr>
            <a:r>
              <a:rPr b="0" i="0" lang="es-AR" sz="1350" u="none" cap="none" strike="noStrike">
                <a:solidFill>
                  <a:srgbClr val="000000"/>
                </a:solidFill>
                <a:latin typeface="DM Sans"/>
                <a:ea typeface="DM Sans"/>
                <a:cs typeface="DM Sans"/>
                <a:sym typeface="DM Sans"/>
              </a:rPr>
              <a:t>Establecer permisos en tablas, procedimientos y vistas. </a:t>
            </a:r>
            <a:endParaRPr b="0" i="0" sz="1350" u="none" cap="none" strike="noStrike">
              <a:solidFill>
                <a:srgbClr val="000000"/>
              </a:solidFill>
              <a:latin typeface="DM Sans"/>
              <a:ea typeface="DM Sans"/>
              <a:cs typeface="DM Sans"/>
              <a:sym typeface="DM Sans"/>
            </a:endParaRPr>
          </a:p>
        </p:txBody>
      </p:sp>
      <p:pic>
        <p:nvPicPr>
          <p:cNvPr id="230" name="Google Shape;230;p38"/>
          <p:cNvPicPr preferRelativeResize="0"/>
          <p:nvPr/>
        </p:nvPicPr>
        <p:blipFill rotWithShape="1">
          <a:blip r:embed="rId3">
            <a:alphaModFix/>
          </a:blip>
          <a:srcRect b="0" l="0" r="0" t="0"/>
          <a:stretch/>
        </p:blipFill>
        <p:spPr>
          <a:xfrm>
            <a:off x="5712875" y="1423850"/>
            <a:ext cx="2923976" cy="220759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der">
  <a:themeElements>
    <a:clrScheme name="Simple Light">
      <a:dk1>
        <a:srgbClr val="000000"/>
      </a:dk1>
      <a:lt1>
        <a:srgbClr val="FFFFFF"/>
      </a:lt1>
      <a:dk2>
        <a:srgbClr val="595959"/>
      </a:dk2>
      <a:lt2>
        <a:srgbClr val="EEEEEE"/>
      </a:lt2>
      <a:accent1>
        <a:srgbClr val="9DF4E2"/>
      </a:accent1>
      <a:accent2>
        <a:srgbClr val="212121"/>
      </a:accent2>
      <a:accent3>
        <a:srgbClr val="78909C"/>
      </a:accent3>
      <a:accent4>
        <a:srgbClr val="EA90FF"/>
      </a:accent4>
      <a:accent5>
        <a:srgbClr val="83AEFB"/>
      </a:accent5>
      <a:accent6>
        <a:srgbClr val="EAFF6A"/>
      </a:accent6>
      <a:hlink>
        <a:srgbClr val="83A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